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4" r:id="rId2"/>
  </p:sldMasterIdLst>
  <p:notesMasterIdLst>
    <p:notesMasterId r:id="rId6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321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</p:sldIdLst>
  <p:sldSz cx="12192000" cy="6858000"/>
  <p:notesSz cx="6858000" cy="9144000"/>
  <p:embeddedFontLst>
    <p:embeddedFont>
      <p:font typeface="Consolas" panose="020B0609020204030204" pitchFamily="49" charset="0"/>
      <p:regular r:id="rId70"/>
      <p:bold r:id="rId71"/>
      <p:italic r:id="rId72"/>
      <p:boldItalic r:id="rId73"/>
    </p:embeddedFont>
    <p:embeddedFont>
      <p:font typeface="Lato" panose="020F0502020204030203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8" roundtripDataSignature="AMtx7mg1jRVB5ptXq1eZYLCKV2hfsmrw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5.fntdata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3.fntdata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4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7.fntdata"/><Relationship Id="rId7" Type="http://schemas.openxmlformats.org/officeDocument/2006/relationships/slide" Target="slides/slide5.xml"/><Relationship Id="rId71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7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Arial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67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6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6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6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6"/>
          <p:cNvSpPr txBox="1"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7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80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80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0"/>
          <p:cNvSpPr>
            <a:spLocks noGrp="1"/>
          </p:cNvSpPr>
          <p:nvPr>
            <p:ph type="pic" idx="2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86" name="Google Shape;86;p80"/>
          <p:cNvSpPr txBox="1">
            <a:spLocks noGrp="1"/>
          </p:cNvSpPr>
          <p:nvPr>
            <p:ph type="body" idx="1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8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8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8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1"/>
          <p:cNvSpPr txBox="1"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81"/>
          <p:cNvSpPr txBox="1">
            <a:spLocks noGrp="1"/>
          </p:cNvSpPr>
          <p:nvPr>
            <p:ph type="body" idx="1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8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8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8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2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82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82"/>
          <p:cNvSpPr txBox="1">
            <a:spLocks noGrp="1"/>
          </p:cNvSpPr>
          <p:nvPr>
            <p:ph type="body" idx="2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8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8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8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82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en-US" sz="80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8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en-US" sz="80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3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83"/>
          <p:cNvSpPr txBox="1">
            <a:spLocks noGrp="1"/>
          </p:cNvSpPr>
          <p:nvPr>
            <p:ph type="body" idx="1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8" name="Google Shape;108;p8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8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8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84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84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84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84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4"/>
          <p:cNvSpPr txBox="1"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84"/>
          <p:cNvSpPr>
            <a:spLocks noGrp="1"/>
          </p:cNvSpPr>
          <p:nvPr>
            <p:ph type="pic" idx="2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118" name="Google Shape;118;p84"/>
          <p:cNvSpPr txBox="1">
            <a:spLocks noGrp="1"/>
          </p:cNvSpPr>
          <p:nvPr>
            <p:ph type="body" idx="3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84"/>
          <p:cNvSpPr txBox="1">
            <a:spLocks noGrp="1"/>
          </p:cNvSpPr>
          <p:nvPr>
            <p:ph type="body" idx="4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84"/>
          <p:cNvSpPr>
            <a:spLocks noGrp="1"/>
          </p:cNvSpPr>
          <p:nvPr>
            <p:ph type="pic" idx="5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121" name="Google Shape;121;p84"/>
          <p:cNvSpPr txBox="1">
            <a:spLocks noGrp="1"/>
          </p:cNvSpPr>
          <p:nvPr>
            <p:ph type="body" idx="6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84"/>
          <p:cNvSpPr txBox="1">
            <a:spLocks noGrp="1"/>
          </p:cNvSpPr>
          <p:nvPr>
            <p:ph type="body" idx="7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84"/>
          <p:cNvSpPr>
            <a:spLocks noGrp="1"/>
          </p:cNvSpPr>
          <p:nvPr>
            <p:ph type="pic" idx="8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124" name="Google Shape;124;p84"/>
          <p:cNvSpPr txBox="1">
            <a:spLocks noGrp="1"/>
          </p:cNvSpPr>
          <p:nvPr>
            <p:ph type="body" idx="9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5" name="Google Shape;125;p8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8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8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78"/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36" name="Google Shape;136;p78"/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78"/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/>
              <a:ahLst/>
              <a:cxnLst/>
              <a:rect l="l" t="t" r="r" b="b"/>
              <a:pathLst>
                <a:path w="1130725" h="565575" extrusionOk="0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78"/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/>
              <a:ahLst/>
              <a:cxnLst/>
              <a:rect l="l" t="t" r="r" b="b"/>
              <a:pathLst>
                <a:path w="1130723" h="565575" extrusionOk="0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78"/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78"/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78"/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78"/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/>
              <a:ahLst/>
              <a:cxnLst/>
              <a:rect l="l" t="t" r="r" b="b"/>
              <a:pathLst>
                <a:path w="1130725" h="565575" extrusionOk="0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78"/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/>
              <a:ahLst/>
              <a:cxnLst/>
              <a:rect l="l" t="t" r="r" b="b"/>
              <a:pathLst>
                <a:path w="1130724" h="565575" extrusionOk="0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78"/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78"/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78"/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78"/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78"/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/>
              <a:ahLst/>
              <a:cxnLst/>
              <a:rect l="l" t="t" r="r" b="b"/>
              <a:pathLst>
                <a:path w="1130726" h="565576" extrusionOk="0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78"/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/>
              <a:ahLst/>
              <a:cxnLst/>
              <a:rect l="l" t="t" r="r" b="b"/>
              <a:pathLst>
                <a:path w="1130724" h="565575" extrusionOk="0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78"/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78"/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78"/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78"/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/>
              <a:ahLst/>
              <a:cxnLst/>
              <a:rect l="l" t="t" r="r" b="b"/>
              <a:pathLst>
                <a:path w="1130726" h="565576" extrusionOk="0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78"/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/>
              <a:ahLst/>
              <a:cxnLst/>
              <a:rect l="l" t="t" r="r" b="b"/>
              <a:pathLst>
                <a:path w="539146" h="562931" extrusionOk="0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78"/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/>
              <a:ahLst/>
              <a:cxnLst/>
              <a:rect l="l" t="t" r="r" b="b"/>
              <a:pathLst>
                <a:path w="539147" h="1125439" extrusionOk="0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78"/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/>
              <a:ahLst/>
              <a:cxnLst/>
              <a:rect l="l" t="t" r="r" b="b"/>
              <a:pathLst>
                <a:path w="539147" h="1125438" extrusionOk="0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78"/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/>
              <a:ahLst/>
              <a:cxnLst/>
              <a:rect l="l" t="t" r="r" b="b"/>
              <a:pathLst>
                <a:path w="539147" h="1125438" extrusionOk="0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78"/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/>
              <a:ahLst/>
              <a:cxnLst/>
              <a:rect l="l" t="t" r="r" b="b"/>
              <a:pathLst>
                <a:path w="539147" h="1125439" extrusionOk="0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78"/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/>
              <a:ahLst/>
              <a:cxnLst/>
              <a:rect l="l" t="t" r="r" b="b"/>
              <a:pathLst>
                <a:path w="539147" h="562933" extrusionOk="0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p78"/>
          <p:cNvSpPr txBox="1"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78"/>
          <p:cNvSpPr txBox="1"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2" name="Google Shape;162;p78"/>
          <p:cNvSpPr txBox="1">
            <a:spLocks noGrp="1"/>
          </p:cNvSpPr>
          <p:nvPr>
            <p:ph type="dt" idx="10"/>
          </p:nvPr>
        </p:nvSpPr>
        <p:spPr>
          <a:xfrm>
            <a:off x="566928" y="457200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78"/>
          <p:cNvSpPr txBox="1">
            <a:spLocks noGrp="1"/>
          </p:cNvSpPr>
          <p:nvPr>
            <p:ph type="ftr" idx="11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78"/>
          <p:cNvSpPr txBox="1">
            <a:spLocks noGrp="1"/>
          </p:cNvSpPr>
          <p:nvPr>
            <p:ph type="sldNum" idx="12"/>
          </p:nvPr>
        </p:nvSpPr>
        <p:spPr>
          <a:xfrm>
            <a:off x="4817335" y="6141085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5" name="Google Shape;165;p78"/>
          <p:cNvCxnSpPr/>
          <p:nvPr/>
        </p:nvCxnSpPr>
        <p:spPr>
          <a:xfrm>
            <a:off x="565150" y="6087110"/>
            <a:ext cx="5066001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79"/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168" name="Google Shape;168;p79"/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79"/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/>
              <a:ahLst/>
              <a:cxnLst/>
              <a:rect l="l" t="t" r="r" b="b"/>
              <a:pathLst>
                <a:path w="1130724" h="565573" extrusionOk="0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79"/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/>
              <a:ahLst/>
              <a:cxnLst/>
              <a:rect l="l" t="t" r="r" b="b"/>
              <a:pathLst>
                <a:path w="1130724" h="565583" extrusionOk="0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79"/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79"/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79"/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79"/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/>
              <a:ahLst/>
              <a:cxnLst/>
              <a:rect l="l" t="t" r="r" b="b"/>
              <a:pathLst>
                <a:path w="1130724" h="565573" extrusionOk="0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79"/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/>
              <a:ahLst/>
              <a:cxnLst/>
              <a:rect l="l" t="t" r="r" b="b"/>
              <a:pathLst>
                <a:path w="537744" h="562799" extrusionOk="0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79"/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/>
              <a:ahLst/>
              <a:cxnLst/>
              <a:rect l="l" t="t" r="r" b="b"/>
              <a:pathLst>
                <a:path w="537744" h="1125156" extrusionOk="0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79"/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/>
              <a:ahLst/>
              <a:cxnLst/>
              <a:rect l="l" t="t" r="r" b="b"/>
              <a:pathLst>
                <a:path w="537744" h="1125156" extrusionOk="0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79"/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/>
              <a:ahLst/>
              <a:cxnLst/>
              <a:rect l="l" t="t" r="r" b="b"/>
              <a:pathLst>
                <a:path w="537744" h="1125156" extrusionOk="0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79"/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/>
              <a:ahLst/>
              <a:cxnLst/>
              <a:rect l="l" t="t" r="r" b="b"/>
              <a:pathLst>
                <a:path w="537744" h="1125156" extrusionOk="0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79"/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/>
              <a:ahLst/>
              <a:cxnLst/>
              <a:rect l="l" t="t" r="r" b="b"/>
              <a:pathLst>
                <a:path w="537744" h="562788" extrusionOk="0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79"/>
          <p:cNvSpPr txBox="1"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79"/>
          <p:cNvSpPr txBox="1"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79"/>
          <p:cNvSpPr txBox="1">
            <a:spLocks noGrp="1"/>
          </p:cNvSpPr>
          <p:nvPr>
            <p:ph type="dt" idx="10"/>
          </p:nvPr>
        </p:nvSpPr>
        <p:spPr>
          <a:xfrm>
            <a:off x="566928" y="457200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79"/>
          <p:cNvSpPr txBox="1">
            <a:spLocks noGrp="1"/>
          </p:cNvSpPr>
          <p:nvPr>
            <p:ph type="ftr" idx="11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79"/>
          <p:cNvSpPr txBox="1">
            <a:spLocks noGrp="1"/>
          </p:cNvSpPr>
          <p:nvPr>
            <p:ph type="sldNum" idx="12"/>
          </p:nvPr>
        </p:nvSpPr>
        <p:spPr>
          <a:xfrm>
            <a:off x="7087169" y="6141085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6" name="Google Shape;186;p79"/>
          <p:cNvCxnSpPr/>
          <p:nvPr/>
        </p:nvCxnSpPr>
        <p:spPr>
          <a:xfrm>
            <a:off x="565150" y="6087110"/>
            <a:ext cx="7335835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85"/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89" name="Google Shape;189;p85"/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85"/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/>
              <a:ahLst/>
              <a:cxnLst/>
              <a:rect l="l" t="t" r="r" b="b"/>
              <a:pathLst>
                <a:path w="1130725" h="565575" extrusionOk="0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85"/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/>
              <a:ahLst/>
              <a:cxnLst/>
              <a:rect l="l" t="t" r="r" b="b"/>
              <a:pathLst>
                <a:path w="1130723" h="565575" extrusionOk="0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85"/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85"/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85"/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85"/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/>
              <a:ahLst/>
              <a:cxnLst/>
              <a:rect l="l" t="t" r="r" b="b"/>
              <a:pathLst>
                <a:path w="1130725" h="565575" extrusionOk="0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85"/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/>
              <a:ahLst/>
              <a:cxnLst/>
              <a:rect l="l" t="t" r="r" b="b"/>
              <a:pathLst>
                <a:path w="1130724" h="565575" extrusionOk="0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85"/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85"/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85"/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85"/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85"/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/>
              <a:ahLst/>
              <a:cxnLst/>
              <a:rect l="l" t="t" r="r" b="b"/>
              <a:pathLst>
                <a:path w="1130726" h="565576" extrusionOk="0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85"/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/>
              <a:ahLst/>
              <a:cxnLst/>
              <a:rect l="l" t="t" r="r" b="b"/>
              <a:pathLst>
                <a:path w="1130724" h="565575" extrusionOk="0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85"/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85"/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85"/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85"/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/>
              <a:ahLst/>
              <a:cxnLst/>
              <a:rect l="l" t="t" r="r" b="b"/>
              <a:pathLst>
                <a:path w="1130726" h="565576" extrusionOk="0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85"/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/>
              <a:ahLst/>
              <a:cxnLst/>
              <a:rect l="l" t="t" r="r" b="b"/>
              <a:pathLst>
                <a:path w="539146" h="562931" extrusionOk="0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85"/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/>
              <a:ahLst/>
              <a:cxnLst/>
              <a:rect l="l" t="t" r="r" b="b"/>
              <a:pathLst>
                <a:path w="539147" h="1125439" extrusionOk="0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85"/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/>
              <a:ahLst/>
              <a:cxnLst/>
              <a:rect l="l" t="t" r="r" b="b"/>
              <a:pathLst>
                <a:path w="539147" h="1125438" extrusionOk="0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85"/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/>
              <a:ahLst/>
              <a:cxnLst/>
              <a:rect l="l" t="t" r="r" b="b"/>
              <a:pathLst>
                <a:path w="539147" h="1125438" extrusionOk="0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85"/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/>
              <a:ahLst/>
              <a:cxnLst/>
              <a:rect l="l" t="t" r="r" b="b"/>
              <a:pathLst>
                <a:path w="539147" h="1125439" extrusionOk="0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85"/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/>
              <a:ahLst/>
              <a:cxnLst/>
              <a:rect l="l" t="t" r="r" b="b"/>
              <a:pathLst>
                <a:path w="539147" h="562933" extrusionOk="0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85"/>
          <p:cNvSpPr txBox="1"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85"/>
          <p:cNvSpPr txBox="1"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5A5A5"/>
              </a:buClr>
              <a:buSzPts val="2400"/>
              <a:buNone/>
              <a:defRPr sz="2400">
                <a:solidFill>
                  <a:srgbClr val="A5A5A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85"/>
          <p:cNvSpPr txBox="1">
            <a:spLocks noGrp="1"/>
          </p:cNvSpPr>
          <p:nvPr>
            <p:ph type="dt" idx="10"/>
          </p:nvPr>
        </p:nvSpPr>
        <p:spPr>
          <a:xfrm>
            <a:off x="566928" y="457200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85"/>
          <p:cNvSpPr txBox="1">
            <a:spLocks noGrp="1"/>
          </p:cNvSpPr>
          <p:nvPr>
            <p:ph type="ftr" idx="11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85"/>
          <p:cNvSpPr txBox="1">
            <a:spLocks noGrp="1"/>
          </p:cNvSpPr>
          <p:nvPr>
            <p:ph type="sldNum" idx="12"/>
          </p:nvPr>
        </p:nvSpPr>
        <p:spPr>
          <a:xfrm>
            <a:off x="4817335" y="6141085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8" name="Google Shape;218;p85"/>
          <p:cNvCxnSpPr/>
          <p:nvPr/>
        </p:nvCxnSpPr>
        <p:spPr>
          <a:xfrm>
            <a:off x="565150" y="6087110"/>
            <a:ext cx="5066001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86"/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21" name="Google Shape;221;p86"/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86"/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/>
              <a:ahLst/>
              <a:cxnLst/>
              <a:rect l="l" t="t" r="r" b="b"/>
              <a:pathLst>
                <a:path w="1130724" h="565573" extrusionOk="0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86"/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/>
              <a:ahLst/>
              <a:cxnLst/>
              <a:rect l="l" t="t" r="r" b="b"/>
              <a:pathLst>
                <a:path w="538821" h="562907" extrusionOk="0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86"/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/>
              <a:ahLst/>
              <a:cxnLst/>
              <a:rect l="l" t="t" r="r" b="b"/>
              <a:pathLst>
                <a:path w="538821" h="1125373" extrusionOk="0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86"/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/>
              <a:ahLst/>
              <a:cxnLst/>
              <a:rect l="l" t="t" r="r" b="b"/>
              <a:pathLst>
                <a:path w="538821" h="1125373" extrusionOk="0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6"/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/>
              <a:ahLst/>
              <a:cxnLst/>
              <a:rect l="l" t="t" r="r" b="b"/>
              <a:pathLst>
                <a:path w="538821" h="1125373" extrusionOk="0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86"/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/>
              <a:ahLst/>
              <a:cxnLst/>
              <a:rect l="l" t="t" r="r" b="b"/>
              <a:pathLst>
                <a:path w="538821" h="562898" extrusionOk="0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86"/>
          <p:cNvSpPr txBox="1"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86"/>
          <p:cNvSpPr txBox="1">
            <a:spLocks noGrp="1"/>
          </p:cNvSpPr>
          <p:nvPr>
            <p:ph type="body" idx="1"/>
          </p:nvPr>
        </p:nvSpPr>
        <p:spPr>
          <a:xfrm>
            <a:off x="562851" y="2365755"/>
            <a:ext cx="5239512" cy="3395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86"/>
          <p:cNvSpPr txBox="1">
            <a:spLocks noGrp="1"/>
          </p:cNvSpPr>
          <p:nvPr>
            <p:ph type="body" idx="2"/>
          </p:nvPr>
        </p:nvSpPr>
        <p:spPr>
          <a:xfrm>
            <a:off x="6389638" y="2365755"/>
            <a:ext cx="5239512" cy="3395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86"/>
          <p:cNvSpPr txBox="1">
            <a:spLocks noGrp="1"/>
          </p:cNvSpPr>
          <p:nvPr>
            <p:ph type="dt" idx="10"/>
          </p:nvPr>
        </p:nvSpPr>
        <p:spPr>
          <a:xfrm>
            <a:off x="566928" y="457200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86"/>
          <p:cNvSpPr txBox="1">
            <a:spLocks noGrp="1"/>
          </p:cNvSpPr>
          <p:nvPr>
            <p:ph type="ftr" idx="11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86"/>
          <p:cNvSpPr txBox="1">
            <a:spLocks noGrp="1"/>
          </p:cNvSpPr>
          <p:nvPr>
            <p:ph type="sldNum" idx="12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4" name="Google Shape;234;p86"/>
          <p:cNvCxnSpPr/>
          <p:nvPr/>
        </p:nvCxnSpPr>
        <p:spPr>
          <a:xfrm>
            <a:off x="565150" y="6087110"/>
            <a:ext cx="11058344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8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20" name="Google Shape;20;p6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87"/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37" name="Google Shape;237;p87"/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87"/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/>
              <a:ahLst/>
              <a:cxnLst/>
              <a:rect l="l" t="t" r="r" b="b"/>
              <a:pathLst>
                <a:path w="1130724" h="565573" extrusionOk="0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87"/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/>
              <a:ahLst/>
              <a:cxnLst/>
              <a:rect l="l" t="t" r="r" b="b"/>
              <a:pathLst>
                <a:path w="538821" h="562907" extrusionOk="0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87"/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/>
              <a:ahLst/>
              <a:cxnLst/>
              <a:rect l="l" t="t" r="r" b="b"/>
              <a:pathLst>
                <a:path w="538821" h="1125373" extrusionOk="0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87"/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/>
              <a:ahLst/>
              <a:cxnLst/>
              <a:rect l="l" t="t" r="r" b="b"/>
              <a:pathLst>
                <a:path w="538821" h="1125373" extrusionOk="0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87"/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/>
              <a:ahLst/>
              <a:cxnLst/>
              <a:rect l="l" t="t" r="r" b="b"/>
              <a:pathLst>
                <a:path w="538821" h="1125373" extrusionOk="0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87"/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/>
              <a:ahLst/>
              <a:cxnLst/>
              <a:rect l="l" t="t" r="r" b="b"/>
              <a:pathLst>
                <a:path w="538821" h="562898" extrusionOk="0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p87"/>
          <p:cNvSpPr txBox="1"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87"/>
          <p:cNvSpPr txBox="1"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6" name="Google Shape;246;p87"/>
          <p:cNvSpPr txBox="1">
            <a:spLocks noGrp="1"/>
          </p:cNvSpPr>
          <p:nvPr>
            <p:ph type="body" idx="2"/>
          </p:nvPr>
        </p:nvSpPr>
        <p:spPr>
          <a:xfrm>
            <a:off x="562149" y="3189668"/>
            <a:ext cx="5239512" cy="257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87"/>
          <p:cNvSpPr txBox="1">
            <a:spLocks noGrp="1"/>
          </p:cNvSpPr>
          <p:nvPr>
            <p:ph type="body" idx="3"/>
          </p:nvPr>
        </p:nvSpPr>
        <p:spPr>
          <a:xfrm>
            <a:off x="6383066" y="2365756"/>
            <a:ext cx="523951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8" name="Google Shape;248;p87"/>
          <p:cNvSpPr txBox="1">
            <a:spLocks noGrp="1"/>
          </p:cNvSpPr>
          <p:nvPr>
            <p:ph type="body" idx="4"/>
          </p:nvPr>
        </p:nvSpPr>
        <p:spPr>
          <a:xfrm>
            <a:off x="6383066" y="3189668"/>
            <a:ext cx="5239512" cy="257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87"/>
          <p:cNvSpPr txBox="1">
            <a:spLocks noGrp="1"/>
          </p:cNvSpPr>
          <p:nvPr>
            <p:ph type="dt" idx="10"/>
          </p:nvPr>
        </p:nvSpPr>
        <p:spPr>
          <a:xfrm>
            <a:off x="566928" y="457200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87"/>
          <p:cNvSpPr txBox="1">
            <a:spLocks noGrp="1"/>
          </p:cNvSpPr>
          <p:nvPr>
            <p:ph type="ftr" idx="11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87"/>
          <p:cNvSpPr txBox="1">
            <a:spLocks noGrp="1"/>
          </p:cNvSpPr>
          <p:nvPr>
            <p:ph type="sldNum" idx="12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52" name="Google Shape;252;p87"/>
          <p:cNvCxnSpPr/>
          <p:nvPr/>
        </p:nvCxnSpPr>
        <p:spPr>
          <a:xfrm>
            <a:off x="565150" y="6087110"/>
            <a:ext cx="11058344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88"/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55" name="Google Shape;255;p88"/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88"/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/>
              <a:ahLst/>
              <a:cxnLst/>
              <a:rect l="l" t="t" r="r" b="b"/>
              <a:pathLst>
                <a:path w="1130724" h="565573" extrusionOk="0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88"/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/>
              <a:ahLst/>
              <a:cxnLst/>
              <a:rect l="l" t="t" r="r" b="b"/>
              <a:pathLst>
                <a:path w="538821" h="562907" extrusionOk="0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88"/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/>
              <a:ahLst/>
              <a:cxnLst/>
              <a:rect l="l" t="t" r="r" b="b"/>
              <a:pathLst>
                <a:path w="538821" h="1125373" extrusionOk="0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88"/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/>
              <a:ahLst/>
              <a:cxnLst/>
              <a:rect l="l" t="t" r="r" b="b"/>
              <a:pathLst>
                <a:path w="538821" h="1125373" extrusionOk="0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88"/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/>
              <a:ahLst/>
              <a:cxnLst/>
              <a:rect l="l" t="t" r="r" b="b"/>
              <a:pathLst>
                <a:path w="538821" h="1125373" extrusionOk="0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88"/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/>
              <a:ahLst/>
              <a:cxnLst/>
              <a:rect l="l" t="t" r="r" b="b"/>
              <a:pathLst>
                <a:path w="538821" h="562898" extrusionOk="0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88"/>
          <p:cNvSpPr txBox="1"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88"/>
          <p:cNvSpPr txBox="1">
            <a:spLocks noGrp="1"/>
          </p:cNvSpPr>
          <p:nvPr>
            <p:ph type="dt" idx="10"/>
          </p:nvPr>
        </p:nvSpPr>
        <p:spPr>
          <a:xfrm>
            <a:off x="566928" y="457200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88"/>
          <p:cNvSpPr txBox="1">
            <a:spLocks noGrp="1"/>
          </p:cNvSpPr>
          <p:nvPr>
            <p:ph type="ftr" idx="11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88"/>
          <p:cNvSpPr txBox="1">
            <a:spLocks noGrp="1"/>
          </p:cNvSpPr>
          <p:nvPr>
            <p:ph type="sldNum" idx="12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6" name="Google Shape;266;p88"/>
          <p:cNvCxnSpPr/>
          <p:nvPr/>
        </p:nvCxnSpPr>
        <p:spPr>
          <a:xfrm>
            <a:off x="565150" y="6087110"/>
            <a:ext cx="11058344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9"/>
          <p:cNvSpPr txBox="1">
            <a:spLocks noGrp="1"/>
          </p:cNvSpPr>
          <p:nvPr>
            <p:ph type="dt" idx="10"/>
          </p:nvPr>
        </p:nvSpPr>
        <p:spPr>
          <a:xfrm>
            <a:off x="566928" y="457200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89"/>
          <p:cNvSpPr txBox="1">
            <a:spLocks noGrp="1"/>
          </p:cNvSpPr>
          <p:nvPr>
            <p:ph type="ftr" idx="11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89"/>
          <p:cNvSpPr txBox="1">
            <a:spLocks noGrp="1"/>
          </p:cNvSpPr>
          <p:nvPr>
            <p:ph type="sldNum" idx="12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90"/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73" name="Google Shape;273;p90"/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/>
              <a:ahLst/>
              <a:cxnLst/>
              <a:rect l="l" t="t" r="r" b="b"/>
              <a:pathLst>
                <a:path w="1130724" h="565573" extrusionOk="0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90"/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/>
              <a:ahLst/>
              <a:cxnLst/>
              <a:rect l="l" t="t" r="r" b="b"/>
              <a:pathLst>
                <a:path w="538821" h="562907" extrusionOk="0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90"/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/>
              <a:ahLst/>
              <a:cxnLst/>
              <a:rect l="l" t="t" r="r" b="b"/>
              <a:pathLst>
                <a:path w="538821" h="1125373" extrusionOk="0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90"/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/>
              <a:ahLst/>
              <a:cxnLst/>
              <a:rect l="l" t="t" r="r" b="b"/>
              <a:pathLst>
                <a:path w="538821" h="1125373" extrusionOk="0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90"/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/>
              <a:ahLst/>
              <a:cxnLst/>
              <a:rect l="l" t="t" r="r" b="b"/>
              <a:pathLst>
                <a:path w="538821" h="1125373" extrusionOk="0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90"/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/>
              <a:ahLst/>
              <a:cxnLst/>
              <a:rect l="l" t="t" r="r" b="b"/>
              <a:pathLst>
                <a:path w="538821" h="562898" extrusionOk="0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90"/>
          <p:cNvSpPr txBox="1"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90"/>
          <p:cNvSpPr txBox="1">
            <a:spLocks noGrp="1"/>
          </p:cNvSpPr>
          <p:nvPr>
            <p:ph type="body" idx="1"/>
          </p:nvPr>
        </p:nvSpPr>
        <p:spPr>
          <a:xfrm>
            <a:off x="5104832" y="770890"/>
            <a:ext cx="6112517" cy="4800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81" name="Google Shape;281;p90"/>
          <p:cNvSpPr txBox="1">
            <a:spLocks noGrp="1"/>
          </p:cNvSpPr>
          <p:nvPr>
            <p:ph type="body" idx="2"/>
          </p:nvPr>
        </p:nvSpPr>
        <p:spPr>
          <a:xfrm>
            <a:off x="565150" y="2160016"/>
            <a:ext cx="3609983" cy="3708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2" name="Google Shape;282;p90"/>
          <p:cNvSpPr txBox="1">
            <a:spLocks noGrp="1"/>
          </p:cNvSpPr>
          <p:nvPr>
            <p:ph type="dt" idx="10"/>
          </p:nvPr>
        </p:nvSpPr>
        <p:spPr>
          <a:xfrm>
            <a:off x="566928" y="457200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90"/>
          <p:cNvSpPr txBox="1">
            <a:spLocks noGrp="1"/>
          </p:cNvSpPr>
          <p:nvPr>
            <p:ph type="ftr" idx="11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90"/>
          <p:cNvSpPr txBox="1">
            <a:spLocks noGrp="1"/>
          </p:cNvSpPr>
          <p:nvPr>
            <p:ph type="sldNum" idx="12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90"/>
          <p:cNvCxnSpPr/>
          <p:nvPr/>
        </p:nvCxnSpPr>
        <p:spPr>
          <a:xfrm>
            <a:off x="565150" y="6087110"/>
            <a:ext cx="11058344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91"/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88" name="Google Shape;288;p91"/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91"/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/>
              <a:ahLst/>
              <a:cxnLst/>
              <a:rect l="l" t="t" r="r" b="b"/>
              <a:pathLst>
                <a:path w="1130724" h="565573" extrusionOk="0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91"/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/>
              <a:ahLst/>
              <a:cxnLst/>
              <a:rect l="l" t="t" r="r" b="b"/>
              <a:pathLst>
                <a:path w="538821" h="562907" extrusionOk="0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91"/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/>
              <a:ahLst/>
              <a:cxnLst/>
              <a:rect l="l" t="t" r="r" b="b"/>
              <a:pathLst>
                <a:path w="538821" h="1125373" extrusionOk="0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91"/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/>
              <a:ahLst/>
              <a:cxnLst/>
              <a:rect l="l" t="t" r="r" b="b"/>
              <a:pathLst>
                <a:path w="538821" h="1125373" extrusionOk="0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91"/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/>
              <a:ahLst/>
              <a:cxnLst/>
              <a:rect l="l" t="t" r="r" b="b"/>
              <a:pathLst>
                <a:path w="538821" h="1125373" extrusionOk="0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91"/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/>
              <a:ahLst/>
              <a:cxnLst/>
              <a:rect l="l" t="t" r="r" b="b"/>
              <a:pathLst>
                <a:path w="538821" h="562898" extrusionOk="0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91"/>
          <p:cNvSpPr txBox="1"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91"/>
          <p:cNvSpPr>
            <a:spLocks noGrp="1"/>
          </p:cNvSpPr>
          <p:nvPr>
            <p:ph type="pic" idx="2"/>
          </p:nvPr>
        </p:nvSpPr>
        <p:spPr>
          <a:xfrm>
            <a:off x="5223838" y="890816"/>
            <a:ext cx="6060136" cy="4870411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97" name="Google Shape;297;p91"/>
          <p:cNvSpPr txBox="1">
            <a:spLocks noGrp="1"/>
          </p:cNvSpPr>
          <p:nvPr>
            <p:ph type="body" idx="1"/>
          </p:nvPr>
        </p:nvSpPr>
        <p:spPr>
          <a:xfrm>
            <a:off x="565150" y="2160016"/>
            <a:ext cx="3609983" cy="3601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8" name="Google Shape;298;p91"/>
          <p:cNvSpPr txBox="1">
            <a:spLocks noGrp="1"/>
          </p:cNvSpPr>
          <p:nvPr>
            <p:ph type="dt" idx="10"/>
          </p:nvPr>
        </p:nvSpPr>
        <p:spPr>
          <a:xfrm>
            <a:off x="566928" y="457200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91"/>
          <p:cNvSpPr txBox="1">
            <a:spLocks noGrp="1"/>
          </p:cNvSpPr>
          <p:nvPr>
            <p:ph type="ftr" idx="11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91"/>
          <p:cNvSpPr txBox="1">
            <a:spLocks noGrp="1"/>
          </p:cNvSpPr>
          <p:nvPr>
            <p:ph type="sldNum" idx="12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01" name="Google Shape;301;p91"/>
          <p:cNvCxnSpPr/>
          <p:nvPr/>
        </p:nvCxnSpPr>
        <p:spPr>
          <a:xfrm>
            <a:off x="565150" y="6087110"/>
            <a:ext cx="11058344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92"/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304" name="Google Shape;304;p92"/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92"/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/>
              <a:ahLst/>
              <a:cxnLst/>
              <a:rect l="l" t="t" r="r" b="b"/>
              <a:pathLst>
                <a:path w="1130724" h="565573" extrusionOk="0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92"/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/>
              <a:ahLst/>
              <a:cxnLst/>
              <a:rect l="l" t="t" r="r" b="b"/>
              <a:pathLst>
                <a:path w="1130724" h="565583" extrusionOk="0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92"/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92"/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92"/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92"/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/>
              <a:ahLst/>
              <a:cxnLst/>
              <a:rect l="l" t="t" r="r" b="b"/>
              <a:pathLst>
                <a:path w="1130724" h="565573" extrusionOk="0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92"/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/>
              <a:ahLst/>
              <a:cxnLst/>
              <a:rect l="l" t="t" r="r" b="b"/>
              <a:pathLst>
                <a:path w="537744" h="562799" extrusionOk="0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92"/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/>
              <a:ahLst/>
              <a:cxnLst/>
              <a:rect l="l" t="t" r="r" b="b"/>
              <a:pathLst>
                <a:path w="537744" h="1125156" extrusionOk="0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92"/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/>
              <a:ahLst/>
              <a:cxnLst/>
              <a:rect l="l" t="t" r="r" b="b"/>
              <a:pathLst>
                <a:path w="537744" h="1125156" extrusionOk="0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92"/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/>
              <a:ahLst/>
              <a:cxnLst/>
              <a:rect l="l" t="t" r="r" b="b"/>
              <a:pathLst>
                <a:path w="537744" h="1125156" extrusionOk="0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92"/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/>
              <a:ahLst/>
              <a:cxnLst/>
              <a:rect l="l" t="t" r="r" b="b"/>
              <a:pathLst>
                <a:path w="537744" h="1125156" extrusionOk="0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92"/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/>
              <a:ahLst/>
              <a:cxnLst/>
              <a:rect l="l" t="t" r="r" b="b"/>
              <a:pathLst>
                <a:path w="537744" h="562788" extrusionOk="0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92"/>
          <p:cNvSpPr txBox="1"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92"/>
          <p:cNvSpPr txBox="1">
            <a:spLocks noGrp="1"/>
          </p:cNvSpPr>
          <p:nvPr>
            <p:ph type="body" idx="1"/>
          </p:nvPr>
        </p:nvSpPr>
        <p:spPr>
          <a:xfrm rot="5400000">
            <a:off x="2432462" y="292704"/>
            <a:ext cx="3601212" cy="7335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p92"/>
          <p:cNvSpPr txBox="1">
            <a:spLocks noGrp="1"/>
          </p:cNvSpPr>
          <p:nvPr>
            <p:ph type="dt" idx="10"/>
          </p:nvPr>
        </p:nvSpPr>
        <p:spPr>
          <a:xfrm>
            <a:off x="566928" y="457200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92"/>
          <p:cNvSpPr txBox="1">
            <a:spLocks noGrp="1"/>
          </p:cNvSpPr>
          <p:nvPr>
            <p:ph type="ftr" idx="11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92"/>
          <p:cNvSpPr txBox="1">
            <a:spLocks noGrp="1"/>
          </p:cNvSpPr>
          <p:nvPr>
            <p:ph type="sldNum" idx="12"/>
          </p:nvPr>
        </p:nvSpPr>
        <p:spPr>
          <a:xfrm>
            <a:off x="7086480" y="6141085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92"/>
          <p:cNvCxnSpPr/>
          <p:nvPr/>
        </p:nvCxnSpPr>
        <p:spPr>
          <a:xfrm>
            <a:off x="565150" y="6087110"/>
            <a:ext cx="7335146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93"/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325" name="Google Shape;325;p93"/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/>
              <a:ahLst/>
              <a:cxnLst/>
              <a:rect l="l" t="t" r="r" b="b"/>
              <a:pathLst>
                <a:path w="1130724" h="565573" extrusionOk="0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93"/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/>
              <a:ahLst/>
              <a:cxnLst/>
              <a:rect l="l" t="t" r="r" b="b"/>
              <a:pathLst>
                <a:path w="538821" h="562907" extrusionOk="0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93"/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/>
              <a:ahLst/>
              <a:cxnLst/>
              <a:rect l="l" t="t" r="r" b="b"/>
              <a:pathLst>
                <a:path w="538821" h="1125373" extrusionOk="0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93"/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/>
              <a:ahLst/>
              <a:cxnLst/>
              <a:rect l="l" t="t" r="r" b="b"/>
              <a:pathLst>
                <a:path w="538821" h="1125373" extrusionOk="0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93"/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/>
              <a:ahLst/>
              <a:cxnLst/>
              <a:rect l="l" t="t" r="r" b="b"/>
              <a:pathLst>
                <a:path w="538821" h="1125373" extrusionOk="0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93"/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/>
              <a:ahLst/>
              <a:cxnLst/>
              <a:rect l="l" t="t" r="r" b="b"/>
              <a:pathLst>
                <a:path w="538821" h="562898" extrusionOk="0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Google Shape;331;p93"/>
          <p:cNvSpPr txBox="1">
            <a:spLocks noGrp="1"/>
          </p:cNvSpPr>
          <p:nvPr>
            <p:ph type="title"/>
          </p:nvPr>
        </p:nvSpPr>
        <p:spPr>
          <a:xfrm rot="5400000">
            <a:off x="7692050" y="2234675"/>
            <a:ext cx="4784598" cy="2268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93"/>
          <p:cNvSpPr txBox="1">
            <a:spLocks noGrp="1"/>
          </p:cNvSpPr>
          <p:nvPr>
            <p:ph type="body" idx="1"/>
          </p:nvPr>
        </p:nvSpPr>
        <p:spPr>
          <a:xfrm rot="5400000">
            <a:off x="2304880" y="-763100"/>
            <a:ext cx="4784598" cy="8264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" name="Google Shape;333;p93"/>
          <p:cNvSpPr txBox="1">
            <a:spLocks noGrp="1"/>
          </p:cNvSpPr>
          <p:nvPr>
            <p:ph type="dt" idx="10"/>
          </p:nvPr>
        </p:nvSpPr>
        <p:spPr>
          <a:xfrm>
            <a:off x="566928" y="457200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93"/>
          <p:cNvSpPr txBox="1">
            <a:spLocks noGrp="1"/>
          </p:cNvSpPr>
          <p:nvPr>
            <p:ph type="ftr" idx="11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93"/>
          <p:cNvSpPr txBox="1">
            <a:spLocks noGrp="1"/>
          </p:cNvSpPr>
          <p:nvPr>
            <p:ph type="sldNum" idx="12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6" name="Google Shape;336;p93"/>
          <p:cNvCxnSpPr/>
          <p:nvPr/>
        </p:nvCxnSpPr>
        <p:spPr>
          <a:xfrm>
            <a:off x="565150" y="6087110"/>
            <a:ext cx="11058344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6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6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9"/>
          <p:cNvSpPr txBox="1"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28" name="Google Shape;28;p69"/>
          <p:cNvSpPr txBox="1">
            <a:spLocks noGrp="1"/>
          </p:cNvSpPr>
          <p:nvPr>
            <p:ph type="body" idx="2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29" name="Google Shape;29;p69"/>
          <p:cNvSpPr txBox="1">
            <a:spLocks noGrp="1"/>
          </p:cNvSpPr>
          <p:nvPr>
            <p:ph type="body" idx="3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30" name="Google Shape;30;p69"/>
          <p:cNvSpPr txBox="1">
            <a:spLocks noGrp="1"/>
          </p:cNvSpPr>
          <p:nvPr>
            <p:ph type="body" idx="4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1" name="Google Shape;31;p6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1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2" name="Google Shape;42;p71"/>
          <p:cNvSpPr txBox="1">
            <a:spLocks noGrp="1"/>
          </p:cNvSpPr>
          <p:nvPr>
            <p:ph type="body" idx="2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3" name="Google Shape;43;p7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2"/>
          <p:cNvSpPr txBox="1"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2"/>
          <p:cNvSpPr txBox="1">
            <a:spLocks noGrp="1"/>
          </p:cNvSpPr>
          <p:nvPr>
            <p:ph type="body" idx="2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72"/>
          <p:cNvSpPr txBox="1">
            <a:spLocks noGrp="1"/>
          </p:cNvSpPr>
          <p:nvPr>
            <p:ph type="body" idx="3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72"/>
          <p:cNvSpPr txBox="1">
            <a:spLocks noGrp="1"/>
          </p:cNvSpPr>
          <p:nvPr>
            <p:ph type="body" idx="4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72"/>
          <p:cNvSpPr txBox="1">
            <a:spLocks noGrp="1"/>
          </p:cNvSpPr>
          <p:nvPr>
            <p:ph type="body" idx="5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72"/>
          <p:cNvSpPr txBox="1">
            <a:spLocks noGrp="1"/>
          </p:cNvSpPr>
          <p:nvPr>
            <p:ph type="body" idx="6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7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74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4"/>
          <p:cNvSpPr txBox="1"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4"/>
          <p:cNvSpPr>
            <a:spLocks noGrp="1"/>
          </p:cNvSpPr>
          <p:nvPr>
            <p:ph type="pic" idx="2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65" name="Google Shape;65;p74"/>
          <p:cNvSpPr txBox="1">
            <a:spLocks noGrp="1"/>
          </p:cNvSpPr>
          <p:nvPr>
            <p:ph type="body" idx="1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7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5"/>
          <p:cNvSpPr txBox="1">
            <a:spLocks noGrp="1"/>
          </p:cNvSpPr>
          <p:nvPr>
            <p:ph type="body" idx="1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72" name="Google Shape;72;p75"/>
          <p:cNvSpPr txBox="1">
            <a:spLocks noGrp="1"/>
          </p:cNvSpPr>
          <p:nvPr>
            <p:ph type="body" idx="2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7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  <a:defRPr sz="4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66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6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6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slow">
    <p:randomBar dir="vert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7"/>
          <p:cNvSpPr txBox="1"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77"/>
          <p:cNvSpPr txBox="1"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77"/>
          <p:cNvSpPr txBox="1">
            <a:spLocks noGrp="1"/>
          </p:cNvSpPr>
          <p:nvPr>
            <p:ph type="dt" idx="10"/>
          </p:nvPr>
        </p:nvSpPr>
        <p:spPr>
          <a:xfrm>
            <a:off x="566928" y="457200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ftr" idx="11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sldNum" idx="12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1" descr="A picture containing large, sitting, white, number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"/>
          <p:cNvSpPr/>
          <p:nvPr/>
        </p:nvSpPr>
        <p:spPr>
          <a:xfrm rot="5400000">
            <a:off x="7131809" y="1385982"/>
            <a:ext cx="4031414" cy="4100418"/>
          </a:xfrm>
          <a:custGeom>
            <a:avLst/>
            <a:gdLst/>
            <a:ahLst/>
            <a:cxnLst/>
            <a:rect l="l" t="t" r="r" b="b"/>
            <a:pathLst>
              <a:path w="1601" h="696" extrusionOk="0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"/>
          <p:cNvSpPr txBox="1"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n-US" sz="4000"/>
              <a:t>NumPy, Broadcasting and</a:t>
            </a:r>
            <a:br>
              <a:rPr lang="en-US" sz="4000"/>
            </a:br>
            <a:r>
              <a:rPr lang="en-US" sz="4000"/>
              <a:t>Matplotlib</a:t>
            </a:r>
            <a:endParaRPr/>
          </a:p>
        </p:txBody>
      </p:sp>
      <p:sp>
        <p:nvSpPr>
          <p:cNvPr id="344" name="Google Shape;344;p1"/>
          <p:cNvSpPr txBox="1"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endParaRPr/>
          </a:p>
        </p:txBody>
      </p:sp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</a:pPr>
            <a:r>
              <a:rPr lang="en-US" sz="6000" b="1"/>
              <a:t>Creating arrays</a:t>
            </a:r>
            <a:endParaRPr/>
          </a:p>
        </p:txBody>
      </p:sp>
      <p:sp>
        <p:nvSpPr>
          <p:cNvPr id="421" name="Google Shape;421;p10"/>
          <p:cNvSpPr txBox="1">
            <a:spLocks noGrp="1"/>
          </p:cNvSpPr>
          <p:nvPr>
            <p:ph type="body" idx="1"/>
          </p:nvPr>
        </p:nvSpPr>
        <p:spPr>
          <a:xfrm>
            <a:off x="238539" y="1885950"/>
            <a:ext cx="49006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en-US" sz="3600" u="sng"/>
              <a:t>General</a:t>
            </a:r>
            <a:endParaRPr/>
          </a:p>
        </p:txBody>
      </p:sp>
      <p:sp>
        <p:nvSpPr>
          <p:cNvPr id="422" name="Google Shape;422;p10"/>
          <p:cNvSpPr txBox="1">
            <a:spLocks noGrp="1"/>
          </p:cNvSpPr>
          <p:nvPr>
            <p:ph type="body" idx="2"/>
          </p:nvPr>
        </p:nvSpPr>
        <p:spPr>
          <a:xfrm>
            <a:off x="238539" y="2768112"/>
            <a:ext cx="49006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import numpy</a:t>
            </a:r>
            <a:endParaRPr sz="2400"/>
          </a:p>
          <a:p>
            <a:pPr marL="0" lvl="0" indent="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endParaRPr sz="2400"/>
          </a:p>
          <a:p>
            <a:pPr marL="0" lvl="0" indent="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a = numpy.array([1, 2, 3, 4, 5])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print(a)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endParaRPr sz="2400"/>
          </a:p>
        </p:txBody>
      </p:sp>
      <p:sp>
        <p:nvSpPr>
          <p:cNvPr id="423" name="Google Shape;423;p10"/>
          <p:cNvSpPr txBox="1">
            <a:spLocks noGrp="1"/>
          </p:cNvSpPr>
          <p:nvPr>
            <p:ph type="body" idx="3"/>
          </p:nvPr>
        </p:nvSpPr>
        <p:spPr>
          <a:xfrm>
            <a:off x="4585264" y="1714318"/>
            <a:ext cx="49006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en-US" sz="3600" u="sng"/>
              <a:t>zeros</a:t>
            </a:r>
            <a:endParaRPr/>
          </a:p>
        </p:txBody>
      </p:sp>
      <p:sp>
        <p:nvSpPr>
          <p:cNvPr id="424" name="Google Shape;424;p10"/>
          <p:cNvSpPr txBox="1">
            <a:spLocks noGrp="1"/>
          </p:cNvSpPr>
          <p:nvPr>
            <p:ph type="body" idx="4"/>
          </p:nvPr>
        </p:nvSpPr>
        <p:spPr>
          <a:xfrm>
            <a:off x="5483792" y="2495045"/>
            <a:ext cx="3103629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import numpy as np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endParaRPr sz="2400"/>
          </a:p>
          <a:p>
            <a:pPr marL="0" lvl="0" indent="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b = np.zeros(4)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print(b)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endParaRPr sz="2400"/>
          </a:p>
        </p:txBody>
      </p:sp>
      <p:sp>
        <p:nvSpPr>
          <p:cNvPr id="425" name="Google Shape;425;p10"/>
          <p:cNvSpPr txBox="1">
            <a:spLocks noGrp="1"/>
          </p:cNvSpPr>
          <p:nvPr>
            <p:ph type="body" idx="5"/>
          </p:nvPr>
        </p:nvSpPr>
        <p:spPr>
          <a:xfrm>
            <a:off x="8119577" y="2943608"/>
            <a:ext cx="49006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en-US" sz="3600" u="sng"/>
              <a:t>ones</a:t>
            </a:r>
            <a:endParaRPr/>
          </a:p>
        </p:txBody>
      </p:sp>
      <p:sp>
        <p:nvSpPr>
          <p:cNvPr id="426" name="Google Shape;426;p10"/>
          <p:cNvSpPr txBox="1">
            <a:spLocks noGrp="1"/>
          </p:cNvSpPr>
          <p:nvPr>
            <p:ph type="body" idx="6"/>
          </p:nvPr>
        </p:nvSpPr>
        <p:spPr>
          <a:xfrm>
            <a:off x="8947838" y="3810259"/>
            <a:ext cx="3244162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import numpy as np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endParaRPr sz="2400"/>
          </a:p>
          <a:p>
            <a:pPr marL="0" lvl="0" indent="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c = np.ones(2)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print(c)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endParaRPr sz="2400"/>
          </a:p>
          <a:p>
            <a:pPr marL="0" lvl="0" indent="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endParaRPr sz="240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4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4000"/>
              <a:t>empty</a:t>
            </a:r>
            <a:endParaRPr/>
          </a:p>
        </p:txBody>
      </p:sp>
      <p:sp>
        <p:nvSpPr>
          <p:cNvPr id="432" name="Google Shape;432;p11"/>
          <p:cNvSpPr txBox="1">
            <a:spLocks noGrp="1"/>
          </p:cNvSpPr>
          <p:nvPr>
            <p:ph type="body" idx="2"/>
          </p:nvPr>
        </p:nvSpPr>
        <p:spPr>
          <a:xfrm>
            <a:off x="0" y="992321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import numpy as np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endParaRPr sz="2400"/>
          </a:p>
          <a:p>
            <a:pPr marL="0" lvl="0" indent="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d = np.empty(3)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print(d)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endParaRPr sz="2400"/>
          </a:p>
          <a:p>
            <a:pPr marL="0" lvl="0" indent="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endParaRPr sz="2400"/>
          </a:p>
          <a:p>
            <a:pPr marL="0" lvl="0" indent="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**Creates an array whole initial content is random and depends on the state of memory. ** Speed.</a:t>
            </a:r>
            <a:endParaRPr/>
          </a:p>
        </p:txBody>
      </p:sp>
      <p:sp>
        <p:nvSpPr>
          <p:cNvPr id="433" name="Google Shape;433;p11"/>
          <p:cNvSpPr txBox="1">
            <a:spLocks noGrp="1"/>
          </p:cNvSpPr>
          <p:nvPr>
            <p:ph type="body" idx="3"/>
          </p:nvPr>
        </p:nvSpPr>
        <p:spPr>
          <a:xfrm>
            <a:off x="4441435" y="4141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4000"/>
              <a:t>range</a:t>
            </a:r>
            <a:endParaRPr/>
          </a:p>
        </p:txBody>
      </p:sp>
      <p:sp>
        <p:nvSpPr>
          <p:cNvPr id="434" name="Google Shape;434;p11"/>
          <p:cNvSpPr txBox="1">
            <a:spLocks noGrp="1"/>
          </p:cNvSpPr>
          <p:nvPr>
            <p:ph type="body" idx="4"/>
          </p:nvPr>
        </p:nvSpPr>
        <p:spPr>
          <a:xfrm>
            <a:off x="4441435" y="886303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import numpy as np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/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e = np.arange(5)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print(e)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/>
          </a:p>
        </p:txBody>
      </p:sp>
      <p:sp>
        <p:nvSpPr>
          <p:cNvPr id="435" name="Google Shape;435;p11"/>
          <p:cNvSpPr txBox="1">
            <a:spLocks noGrp="1"/>
          </p:cNvSpPr>
          <p:nvPr>
            <p:ph type="body" idx="5"/>
          </p:nvPr>
        </p:nvSpPr>
        <p:spPr>
          <a:xfrm>
            <a:off x="7966572" y="3429000"/>
            <a:ext cx="4225428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4000"/>
              <a:t>Contains a range of evenly spaced intervals</a:t>
            </a:r>
            <a:endParaRPr/>
          </a:p>
        </p:txBody>
      </p:sp>
      <p:sp>
        <p:nvSpPr>
          <p:cNvPr id="436" name="Google Shape;436;p11"/>
          <p:cNvSpPr txBox="1">
            <a:spLocks noGrp="1"/>
          </p:cNvSpPr>
          <p:nvPr>
            <p:ph type="body" idx="6"/>
          </p:nvPr>
        </p:nvSpPr>
        <p:spPr>
          <a:xfrm>
            <a:off x="8891016" y="4431258"/>
            <a:ext cx="3300984" cy="242674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rPr lang="en-US" sz="2800"/>
              <a:t>import numpy as np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118"/>
              </a:spcBef>
              <a:spcAft>
                <a:spcPts val="0"/>
              </a:spcAft>
              <a:buSzPct val="70000"/>
              <a:buNone/>
            </a:pPr>
            <a:endParaRPr sz="2800"/>
          </a:p>
          <a:p>
            <a:pPr marL="0" lvl="0" indent="0" algn="l" rtl="0">
              <a:lnSpc>
                <a:spcPct val="110000"/>
              </a:lnSpc>
              <a:spcBef>
                <a:spcPts val="1118"/>
              </a:spcBef>
              <a:spcAft>
                <a:spcPts val="0"/>
              </a:spcAft>
              <a:buSzPct val="70000"/>
              <a:buNone/>
            </a:pPr>
            <a:r>
              <a:rPr lang="en-US" sz="2800"/>
              <a:t>f = np.arange(2, 9, 2)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118"/>
              </a:spcBef>
              <a:spcAft>
                <a:spcPts val="0"/>
              </a:spcAft>
              <a:buSzPct val="70000"/>
              <a:buNone/>
            </a:pPr>
            <a:r>
              <a:rPr lang="en-US" sz="2800"/>
              <a:t>print(f)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118"/>
              </a:spcBef>
              <a:spcAft>
                <a:spcPts val="0"/>
              </a:spcAft>
              <a:buSzPct val="70000"/>
              <a:buNone/>
            </a:pPr>
            <a:endParaRPr sz="280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2"/>
          <p:cNvSpPr txBox="1">
            <a:spLocks noGrp="1"/>
          </p:cNvSpPr>
          <p:nvPr>
            <p:ph type="body" idx="1"/>
          </p:nvPr>
        </p:nvSpPr>
        <p:spPr>
          <a:xfrm>
            <a:off x="310090" y="441463"/>
            <a:ext cx="5361840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 b="1"/>
              <a:t>With values that are spaced linearly in a specified interval</a:t>
            </a:r>
            <a:endParaRPr/>
          </a:p>
        </p:txBody>
      </p:sp>
      <p:sp>
        <p:nvSpPr>
          <p:cNvPr id="442" name="Google Shape;442;p12"/>
          <p:cNvSpPr txBox="1">
            <a:spLocks noGrp="1"/>
          </p:cNvSpPr>
          <p:nvPr>
            <p:ph type="body" idx="2"/>
          </p:nvPr>
        </p:nvSpPr>
        <p:spPr>
          <a:xfrm>
            <a:off x="634769" y="1256566"/>
            <a:ext cx="4119468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import numpy as np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/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g = np.linspace(0, 10, num=5)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print(g)</a:t>
            </a:r>
            <a:endParaRPr/>
          </a:p>
        </p:txBody>
      </p:sp>
      <p:sp>
        <p:nvSpPr>
          <p:cNvPr id="443" name="Google Shape;443;p12"/>
          <p:cNvSpPr txBox="1">
            <a:spLocks noGrp="1"/>
          </p:cNvSpPr>
          <p:nvPr>
            <p:ph type="body" idx="5"/>
          </p:nvPr>
        </p:nvSpPr>
        <p:spPr>
          <a:xfrm>
            <a:off x="4585253" y="2619814"/>
            <a:ext cx="7606747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 b="1"/>
              <a:t>Contains a range of evenly spaced intervals</a:t>
            </a:r>
            <a:endParaRPr/>
          </a:p>
        </p:txBody>
      </p:sp>
      <p:sp>
        <p:nvSpPr>
          <p:cNvPr id="444" name="Google Shape;444;p12"/>
          <p:cNvSpPr txBox="1">
            <a:spLocks noGrp="1"/>
          </p:cNvSpPr>
          <p:nvPr>
            <p:ph type="body" idx="6"/>
          </p:nvPr>
        </p:nvSpPr>
        <p:spPr>
          <a:xfrm>
            <a:off x="6578327" y="3454706"/>
            <a:ext cx="5348630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import numpy as np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/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f = np.arange(2, 9, 2)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print(f)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3"/>
          <p:cNvSpPr txBox="1">
            <a:spLocks noGrp="1"/>
          </p:cNvSpPr>
          <p:nvPr>
            <p:ph type="body" idx="1"/>
          </p:nvPr>
        </p:nvSpPr>
        <p:spPr>
          <a:xfrm>
            <a:off x="0" y="169070"/>
            <a:ext cx="606353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 b="1" u="sng">
                <a:solidFill>
                  <a:srgbClr val="FFFF00"/>
                </a:solidFill>
              </a:rPr>
              <a:t>Sorting</a:t>
            </a:r>
            <a:endParaRPr/>
          </a:p>
        </p:txBody>
      </p:sp>
      <p:sp>
        <p:nvSpPr>
          <p:cNvPr id="450" name="Google Shape;450;p13"/>
          <p:cNvSpPr txBox="1">
            <a:spLocks noGrp="1"/>
          </p:cNvSpPr>
          <p:nvPr>
            <p:ph type="body" idx="2"/>
          </p:nvPr>
        </p:nvSpPr>
        <p:spPr>
          <a:xfrm>
            <a:off x="255865" y="933852"/>
            <a:ext cx="5840135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>
                <a:solidFill>
                  <a:srgbClr val="FFFF00"/>
                </a:solidFill>
              </a:rPr>
              <a:t>import numpy as np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>
              <a:solidFill>
                <a:srgbClr val="FFFF00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 b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arr = np.array([2, 1, 5, 3, 7, 4, 6, 8])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 b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 = np.sort(arr)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 b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print(a)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>
              <a:solidFill>
                <a:srgbClr val="FFFF00"/>
              </a:solidFill>
            </a:endParaRPr>
          </a:p>
        </p:txBody>
      </p:sp>
      <p:sp>
        <p:nvSpPr>
          <p:cNvPr id="451" name="Google Shape;451;p13"/>
          <p:cNvSpPr txBox="1">
            <a:spLocks noGrp="1"/>
          </p:cNvSpPr>
          <p:nvPr>
            <p:ph type="body" idx="5"/>
          </p:nvPr>
        </p:nvSpPr>
        <p:spPr>
          <a:xfrm>
            <a:off x="4706731" y="2809768"/>
            <a:ext cx="548742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 b="1" u="sng"/>
              <a:t>Other commands</a:t>
            </a:r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body" idx="6"/>
          </p:nvPr>
        </p:nvSpPr>
        <p:spPr>
          <a:xfrm>
            <a:off x="3711081" y="3665841"/>
            <a:ext cx="8353368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argsort = an indirect sort along a specified axis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lexsort = an indirect stable sort on multiple keys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searchsorted = will find elements in a sorted array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partition = partial sort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4"/>
          <p:cNvSpPr txBox="1">
            <a:spLocks noGrp="1"/>
          </p:cNvSpPr>
          <p:nvPr>
            <p:ph type="title"/>
          </p:nvPr>
        </p:nvSpPr>
        <p:spPr>
          <a:xfrm>
            <a:off x="913795" y="-159016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</a:pPr>
            <a:r>
              <a:rPr lang="en-US" sz="6000" b="1" u="sng"/>
              <a:t>Concatenation</a:t>
            </a:r>
            <a:endParaRPr/>
          </a:p>
        </p:txBody>
      </p:sp>
      <p:sp>
        <p:nvSpPr>
          <p:cNvPr id="458" name="Google Shape;458;p14"/>
          <p:cNvSpPr txBox="1">
            <a:spLocks noGrp="1"/>
          </p:cNvSpPr>
          <p:nvPr>
            <p:ph type="body" idx="1"/>
          </p:nvPr>
        </p:nvSpPr>
        <p:spPr>
          <a:xfrm>
            <a:off x="145409" y="1307824"/>
            <a:ext cx="5439332" cy="450988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9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>
                <a:solidFill>
                  <a:srgbClr val="FFFF00"/>
                </a:solidFill>
              </a:rPr>
              <a:t>import numpy as np</a:t>
            </a:r>
            <a:endParaRPr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>
              <a:solidFill>
                <a:srgbClr val="FFFF00"/>
              </a:solidFill>
            </a:endParaRPr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 b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a = np.array([1, 2, 3, 4])</a:t>
            </a:r>
            <a:endParaRPr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 b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b = np.array([5, 6, 7, 8])</a:t>
            </a:r>
            <a:endParaRPr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br>
              <a:rPr lang="en-US" sz="2800" b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800" b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arr = np.concatenate((a, b))</a:t>
            </a:r>
            <a:endParaRPr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br>
              <a:rPr lang="en-US" sz="2800" b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800" b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print(arr)</a:t>
            </a:r>
            <a:endParaRPr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>
              <a:solidFill>
                <a:srgbClr val="FFFF00"/>
              </a:solidFill>
            </a:endParaRPr>
          </a:p>
        </p:txBody>
      </p:sp>
      <p:sp>
        <p:nvSpPr>
          <p:cNvPr id="459" name="Google Shape;459;p14"/>
          <p:cNvSpPr txBox="1">
            <a:spLocks noGrp="1"/>
          </p:cNvSpPr>
          <p:nvPr>
            <p:ph type="body" idx="2"/>
          </p:nvPr>
        </p:nvSpPr>
        <p:spPr>
          <a:xfrm>
            <a:off x="6410716" y="1307824"/>
            <a:ext cx="5635875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9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>
                <a:solidFill>
                  <a:schemeClr val="lt1"/>
                </a:solidFill>
              </a:rPr>
              <a:t>import numpy as np</a:t>
            </a:r>
            <a:endParaRPr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>
              <a:solidFill>
                <a:schemeClr val="lt1"/>
              </a:solidFill>
            </a:endParaRPr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 b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x = np.array([[1, 2], [3, 4]])</a:t>
            </a:r>
            <a:endParaRPr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 b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y = np.array([[5, 6]])</a:t>
            </a:r>
            <a:endParaRPr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br>
              <a:rPr lang="en-US" sz="2800" b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800" b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arr = np.concatenate((x, y), axis=0)</a:t>
            </a:r>
            <a:endParaRPr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br>
              <a:rPr lang="en-US" sz="2800" b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800" b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print(arr)</a:t>
            </a:r>
            <a:endParaRPr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/>
          </a:p>
        </p:txBody>
      </p:sp>
    </p:spTree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5"/>
          <p:cNvSpPr txBox="1">
            <a:spLocks noGrp="1"/>
          </p:cNvSpPr>
          <p:nvPr>
            <p:ph type="title"/>
          </p:nvPr>
        </p:nvSpPr>
        <p:spPr>
          <a:xfrm>
            <a:off x="919119" y="171974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</a:pPr>
            <a:r>
              <a:rPr lang="en-US" sz="6000" b="1"/>
              <a:t>Knowing shape and size</a:t>
            </a:r>
            <a:endParaRPr/>
          </a:p>
        </p:txBody>
      </p:sp>
      <p:sp>
        <p:nvSpPr>
          <p:cNvPr id="465" name="Google Shape;465;p15"/>
          <p:cNvSpPr txBox="1">
            <a:spLocks noGrp="1"/>
          </p:cNvSpPr>
          <p:nvPr>
            <p:ph type="body" idx="1"/>
          </p:nvPr>
        </p:nvSpPr>
        <p:spPr>
          <a:xfrm>
            <a:off x="1643270" y="1616765"/>
            <a:ext cx="8693426" cy="506926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9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 b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array_example = np.array([[[0, 1, 2, 3],</a:t>
            </a:r>
            <a:endParaRPr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 b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                         [4, 5, 6, 7]],</a:t>
            </a:r>
            <a:endParaRPr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br>
              <a:rPr lang="en-US" sz="2800" b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800" b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                        [[0, 1, 2, 3],</a:t>
            </a:r>
            <a:endParaRPr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 b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                         [4, 5, 6, 7]],</a:t>
            </a:r>
            <a:endParaRPr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br>
              <a:rPr lang="en-US" sz="2800" b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800" b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                        [[0 ,1 ,2, 3],</a:t>
            </a:r>
            <a:endParaRPr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 b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                           [4, 5, 6, 7]]])</a:t>
            </a:r>
            <a:endParaRPr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6"/>
          <p:cNvSpPr txBox="1"/>
          <p:nvPr/>
        </p:nvSpPr>
        <p:spPr>
          <a:xfrm>
            <a:off x="3657622" y="702366"/>
            <a:ext cx="4876755" cy="565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9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60"/>
              <a:buFont typeface="Noto Sans Symbols"/>
              <a:buNone/>
            </a:pPr>
            <a:r>
              <a:rPr lang="en-US"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 = array_example.ndim</a:t>
            </a:r>
            <a:endParaRPr sz="2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900" marR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Clr>
                <a:schemeClr val="lt2"/>
              </a:buClr>
              <a:buSzPts val="1960"/>
              <a:buFont typeface="Noto Sans Symbols"/>
              <a:buNone/>
            </a:pPr>
            <a:r>
              <a:rPr lang="en-US"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print(t)</a:t>
            </a:r>
            <a:endParaRPr/>
          </a:p>
          <a:p>
            <a:pPr marL="36900" marR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Clr>
                <a:schemeClr val="lt2"/>
              </a:buClr>
              <a:buSzPts val="1960"/>
              <a:buFont typeface="Noto Sans Symbols"/>
              <a:buNone/>
            </a:pPr>
            <a:endParaRPr sz="2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900" marR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Clr>
                <a:schemeClr val="lt2"/>
              </a:buClr>
              <a:buSzPts val="1960"/>
              <a:buFont typeface="Noto Sans Symbols"/>
              <a:buNone/>
            </a:pPr>
            <a:r>
              <a:rPr lang="en-US"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 = array_example.size</a:t>
            </a:r>
            <a:endParaRPr sz="2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900" marR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Clr>
                <a:schemeClr val="lt2"/>
              </a:buClr>
              <a:buSzPts val="1960"/>
              <a:buFont typeface="Noto Sans Symbols"/>
              <a:buNone/>
            </a:pPr>
            <a:r>
              <a:rPr lang="en-US"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print(u)</a:t>
            </a:r>
            <a:endParaRPr/>
          </a:p>
          <a:p>
            <a:pPr marL="36900" marR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Clr>
                <a:schemeClr val="lt2"/>
              </a:buClr>
              <a:buSzPts val="1960"/>
              <a:buFont typeface="Noto Sans Symbols"/>
              <a:buNone/>
            </a:pPr>
            <a:endParaRPr sz="2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900" marR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Clr>
                <a:schemeClr val="lt2"/>
              </a:buClr>
              <a:buSzPts val="1960"/>
              <a:buFont typeface="Noto Sans Symbols"/>
              <a:buNone/>
            </a:pPr>
            <a:r>
              <a:rPr lang="en-US"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v = array_example.shape</a:t>
            </a:r>
            <a:endParaRPr sz="2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900" marR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Clr>
                <a:schemeClr val="lt2"/>
              </a:buClr>
              <a:buSzPts val="1960"/>
              <a:buFont typeface="Noto Sans Symbols"/>
              <a:buNone/>
            </a:pPr>
            <a:r>
              <a:rPr lang="en-US"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print(v)</a:t>
            </a:r>
            <a:endParaRPr/>
          </a:p>
          <a:p>
            <a:pPr marL="36900" marR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Clr>
                <a:schemeClr val="lt2"/>
              </a:buClr>
              <a:buSzPts val="1960"/>
              <a:buFont typeface="Noto Sans Symbols"/>
              <a:buNone/>
            </a:pPr>
            <a:endParaRPr sz="2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900" marR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Clr>
                <a:schemeClr val="lt2"/>
              </a:buClr>
              <a:buSzPts val="1960"/>
              <a:buFont typeface="Noto Sans Symbols"/>
              <a:buNone/>
            </a:pPr>
            <a:endParaRPr sz="2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</a:pPr>
            <a:r>
              <a:rPr lang="en-US" sz="6000" b="1"/>
              <a:t>Reshaping</a:t>
            </a:r>
            <a:endParaRPr/>
          </a:p>
        </p:txBody>
      </p:sp>
      <p:sp>
        <p:nvSpPr>
          <p:cNvPr id="476" name="Google Shape;476;p17"/>
          <p:cNvSpPr txBox="1">
            <a:spLocks noGrp="1"/>
          </p:cNvSpPr>
          <p:nvPr>
            <p:ph type="body" idx="1"/>
          </p:nvPr>
        </p:nvSpPr>
        <p:spPr>
          <a:xfrm>
            <a:off x="1432657" y="2003142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Start with this:</a:t>
            </a:r>
            <a:endParaRPr/>
          </a:p>
        </p:txBody>
      </p:sp>
      <p:sp>
        <p:nvSpPr>
          <p:cNvPr id="477" name="Google Shape;477;p17"/>
          <p:cNvSpPr txBox="1">
            <a:spLocks noGrp="1"/>
          </p:cNvSpPr>
          <p:nvPr>
            <p:ph type="body" idx="2"/>
          </p:nvPr>
        </p:nvSpPr>
        <p:spPr>
          <a:xfrm>
            <a:off x="1432657" y="2767924"/>
            <a:ext cx="3809693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import numpy as np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/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a = np.arrange(6)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print(a)</a:t>
            </a:r>
            <a:endParaRPr/>
          </a:p>
        </p:txBody>
      </p:sp>
      <p:sp>
        <p:nvSpPr>
          <p:cNvPr id="478" name="Google Shape;478;p17"/>
          <p:cNvSpPr txBox="1">
            <a:spLocks noGrp="1"/>
          </p:cNvSpPr>
          <p:nvPr>
            <p:ph type="body" idx="3"/>
          </p:nvPr>
        </p:nvSpPr>
        <p:spPr>
          <a:xfrm>
            <a:off x="7458359" y="2003142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Change it:</a:t>
            </a:r>
            <a:endParaRPr/>
          </a:p>
        </p:txBody>
      </p:sp>
      <p:sp>
        <p:nvSpPr>
          <p:cNvPr id="479" name="Google Shape;479;p17"/>
          <p:cNvSpPr txBox="1">
            <a:spLocks noGrp="1"/>
          </p:cNvSpPr>
          <p:nvPr>
            <p:ph type="body" idx="4"/>
          </p:nvPr>
        </p:nvSpPr>
        <p:spPr>
          <a:xfrm>
            <a:off x="7458359" y="2956633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b = a.reshape(3, 2)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print(b)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8"/>
          <p:cNvSpPr txBox="1">
            <a:spLocks noGrp="1"/>
          </p:cNvSpPr>
          <p:nvPr>
            <p:ph type="body" idx="2"/>
          </p:nvPr>
        </p:nvSpPr>
        <p:spPr>
          <a:xfrm>
            <a:off x="595618" y="1068322"/>
            <a:ext cx="3870830" cy="484591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000" b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mport numpy as np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70"/>
              </a:spcBef>
              <a:spcAft>
                <a:spcPts val="0"/>
              </a:spcAft>
              <a:buSzPct val="70000"/>
              <a:buNone/>
            </a:pPr>
            <a:r>
              <a:rPr lang="en-US" sz="2000" b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data = np.array([1, 2, 3])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70"/>
              </a:spcBef>
              <a:spcAft>
                <a:spcPts val="0"/>
              </a:spcAft>
              <a:buSzPct val="70000"/>
              <a:buNone/>
            </a:pPr>
            <a:br>
              <a:rPr lang="en-US" sz="2000" b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 = data[1]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70"/>
              </a:spcBef>
              <a:spcAft>
                <a:spcPts val="0"/>
              </a:spcAft>
              <a:buSzPct val="70000"/>
              <a:buNone/>
            </a:pPr>
            <a:r>
              <a:rPr lang="en-US" sz="2000" b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 = data[0:2]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70"/>
              </a:spcBef>
              <a:spcAft>
                <a:spcPts val="0"/>
              </a:spcAft>
              <a:buSzPct val="70000"/>
              <a:buNone/>
            </a:pPr>
            <a:r>
              <a:rPr lang="en-US" sz="2000" b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 = data[1:]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70"/>
              </a:spcBef>
              <a:spcAft>
                <a:spcPts val="0"/>
              </a:spcAft>
              <a:buSzPct val="70000"/>
              <a:buNone/>
            </a:pPr>
            <a:r>
              <a:rPr lang="en-US" sz="2000" b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 = data[-2:]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70"/>
              </a:spcBef>
              <a:spcAft>
                <a:spcPts val="0"/>
              </a:spcAft>
              <a:buSzPct val="70000"/>
              <a:buNone/>
            </a:pPr>
            <a:br>
              <a:rPr lang="en-US" sz="2000" b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print(a)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70"/>
              </a:spcBef>
              <a:spcAft>
                <a:spcPts val="0"/>
              </a:spcAft>
              <a:buSzPct val="70000"/>
              <a:buNone/>
            </a:pPr>
            <a:r>
              <a:rPr lang="en-US" sz="2000" b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print(b)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70"/>
              </a:spcBef>
              <a:spcAft>
                <a:spcPts val="0"/>
              </a:spcAft>
              <a:buSzPct val="70000"/>
              <a:buNone/>
            </a:pPr>
            <a:r>
              <a:rPr lang="en-US" sz="2000" b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print(c)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70"/>
              </a:spcBef>
              <a:spcAft>
                <a:spcPts val="0"/>
              </a:spcAft>
              <a:buSzPct val="70000"/>
              <a:buNone/>
            </a:pPr>
            <a:r>
              <a:rPr lang="en-US" sz="2000" b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print(d)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970"/>
              </a:spcBef>
              <a:spcAft>
                <a:spcPts val="0"/>
              </a:spcAft>
              <a:buSzPct val="70000"/>
              <a:buNone/>
            </a:pPr>
            <a:endParaRPr sz="2000">
              <a:solidFill>
                <a:schemeClr val="lt1"/>
              </a:solidFill>
            </a:endParaRPr>
          </a:p>
        </p:txBody>
      </p:sp>
      <p:sp>
        <p:nvSpPr>
          <p:cNvPr id="485" name="Google Shape;485;p18"/>
          <p:cNvSpPr txBox="1"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b="1" u="sng"/>
              <a:t>Indexing and Slicing</a:t>
            </a:r>
            <a:endParaRPr/>
          </a:p>
        </p:txBody>
      </p:sp>
      <p:sp>
        <p:nvSpPr>
          <p:cNvPr id="486" name="Google Shape;486;p18"/>
          <p:cNvSpPr txBox="1"/>
          <p:nvPr/>
        </p:nvSpPr>
        <p:spPr>
          <a:xfrm>
            <a:off x="6014907" y="1068322"/>
            <a:ext cx="5998128" cy="484591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import numpy as np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= np.array([[1 , 2, 3, 4], [5, 6, 7, 8], [9, 10, 11, 12]])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print(a[a &lt; 5])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five_up = (a &gt;= 5)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print(a[five_up])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divisible_by_2 = a[a%2==0]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print(divisible_by_2)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b="1" u="sng"/>
              <a:t>Other functions </a:t>
            </a:r>
            <a:endParaRPr/>
          </a:p>
        </p:txBody>
      </p:sp>
      <p:sp>
        <p:nvSpPr>
          <p:cNvPr id="492" name="Google Shape;492;p19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464313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Can use “&amp;” and “|” to get Booleans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np.nonzero() = select elements or indices from an array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np.vstack() = stack vertically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np.hstack() = stack horizontally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np.hsplit() = split arrays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.view() = create new array object that looks at same data as the original array</a:t>
            </a:r>
            <a:endParaRPr/>
          </a:p>
          <a:p>
            <a:pPr marL="342900" lvl="0" indent="-203764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endParaRPr/>
          </a:p>
        </p:txBody>
      </p:sp>
      <p:sp>
        <p:nvSpPr>
          <p:cNvPr id="493" name="Google Shape;493;p19"/>
          <p:cNvSpPr txBox="1">
            <a:spLocks noGrp="1"/>
          </p:cNvSpPr>
          <p:nvPr>
            <p:ph type="body" idx="2"/>
          </p:nvPr>
        </p:nvSpPr>
        <p:spPr>
          <a:xfrm>
            <a:off x="6410716" y="2076450"/>
            <a:ext cx="4856841" cy="464313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copy() = complete copy of the array and its data.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Addition/Substraction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Multiplication/Division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Max/min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Sum/mean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Product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Standard diviation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Arial"/>
              <a:buNone/>
            </a:pPr>
            <a:r>
              <a:rPr lang="en-US"/>
              <a:t>Capstone check-in</a:t>
            </a:r>
            <a:endParaRPr/>
          </a:p>
        </p:txBody>
      </p:sp>
    </p:spTree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0"/>
          <p:cNvSpPr txBox="1">
            <a:spLocks noGrp="1"/>
          </p:cNvSpPr>
          <p:nvPr>
            <p:ph type="title"/>
          </p:nvPr>
        </p:nvSpPr>
        <p:spPr>
          <a:xfrm>
            <a:off x="913795" y="-6152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b="1"/>
              <a:t>Broadcasting</a:t>
            </a:r>
            <a:endParaRPr/>
          </a:p>
        </p:txBody>
      </p:sp>
      <p:sp>
        <p:nvSpPr>
          <p:cNvPr id="499" name="Google Shape;499;p20"/>
          <p:cNvSpPr txBox="1">
            <a:spLocks noGrp="1"/>
          </p:cNvSpPr>
          <p:nvPr>
            <p:ph type="body" idx="1"/>
          </p:nvPr>
        </p:nvSpPr>
        <p:spPr>
          <a:xfrm>
            <a:off x="913795" y="1128494"/>
            <a:ext cx="10353762" cy="505419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9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>
                <a:solidFill>
                  <a:schemeClr val="lt1"/>
                </a:solidFill>
              </a:rPr>
              <a:t>A mechanism for performing math operations on arrays of unequal shapes</a:t>
            </a:r>
            <a:endParaRPr/>
          </a:p>
          <a:p>
            <a:pPr marL="36900" lvl="0" indent="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 determine if two arrays are broadcast-compatible, align the entries of their shapes such that their trailing dimensions are aligned, and then check that each pair of aligned dimensions satisfy either of the following conditions:</a:t>
            </a:r>
            <a:endParaRPr/>
          </a:p>
          <a:p>
            <a:pPr marL="720000" lvl="1" indent="-270000" algn="l" rtl="0">
              <a:spcBef>
                <a:spcPts val="1020"/>
              </a:spcBef>
              <a:spcAft>
                <a:spcPts val="0"/>
              </a:spcAft>
              <a:buSzPts val="1470"/>
              <a:buFont typeface="Arial"/>
              <a:buChar char="•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aligned dimensions have the same size</a:t>
            </a:r>
            <a:endParaRPr/>
          </a:p>
          <a:p>
            <a:pPr marL="720000" lvl="1" indent="-270000" algn="l" rtl="0">
              <a:spcBef>
                <a:spcPts val="1020"/>
              </a:spcBef>
              <a:spcAft>
                <a:spcPts val="0"/>
              </a:spcAft>
              <a:buSzPts val="1470"/>
              <a:buFont typeface="Arial"/>
              <a:buChar char="•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one of the dimensions has a size of 1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two arrays are broadcast-compatible if either of these conditions are satisfied for each pair of aligned dimensions.</a:t>
            </a:r>
            <a:endParaRPr/>
          </a:p>
          <a:p>
            <a:pPr marL="36900" lvl="0" indent="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1"/>
          <p:cNvSpPr txBox="1"/>
          <p:nvPr/>
        </p:nvSpPr>
        <p:spPr>
          <a:xfrm>
            <a:off x="2457977" y="461394"/>
            <a:ext cx="7877261" cy="600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numpy as np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a shape-(3, 4) array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 = np.array([[-0. , -0.1, -0.2, -0.3],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[-0.4, -0.5, -0.6, -0.7],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[-0.8, -0.9, -1. , -1.1]])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a shape-(4,) array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 = np.array([1, 2, 3, 4])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multiplying a shape-(4,) array with a shape-(3, 4) array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`y` is multiplied by each row of `x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`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 * 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array([[-0. , -0.2, -0.6, -1.2],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[-0.4, -1. , -1.8, -2.8],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[-0.8, -1.8, -3. , -4.4]])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2"/>
          <p:cNvSpPr txBox="1">
            <a:spLocks noGrp="1"/>
          </p:cNvSpPr>
          <p:nvPr>
            <p:ph type="title"/>
          </p:nvPr>
        </p:nvSpPr>
        <p:spPr>
          <a:xfrm>
            <a:off x="2906012" y="-72222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Arial"/>
              <a:buNone/>
            </a:pPr>
            <a:r>
              <a:rPr lang="en-US" sz="6600" b="1"/>
              <a:t>Matplotlib</a:t>
            </a:r>
            <a:endParaRPr/>
          </a:p>
        </p:txBody>
      </p:sp>
      <p:sp>
        <p:nvSpPr>
          <p:cNvPr id="510" name="Google Shape;510;p22"/>
          <p:cNvSpPr txBox="1">
            <a:spLocks noGrp="1"/>
          </p:cNvSpPr>
          <p:nvPr>
            <p:ph type="body" idx="1"/>
          </p:nvPr>
        </p:nvSpPr>
        <p:spPr>
          <a:xfrm>
            <a:off x="104862" y="1266248"/>
            <a:ext cx="11982275" cy="530184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A comprehension library for creating static, animated and interactive visualizations in Python.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 b="1">
                <a:solidFill>
                  <a:srgbClr val="FFFF00"/>
                </a:solidFill>
              </a:rPr>
              <a:t>Makes easy things easy and hard things possible.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en-US" sz="2800"/>
              <a:t>Create publication quality plots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en-US" sz="2800"/>
              <a:t>Make interactive figures that can zoom, pan and update.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en-US" sz="2800"/>
              <a:t>Customize visual style and layout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en-US" sz="2800"/>
              <a:t>Export to many file formats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en-US" sz="2800"/>
              <a:t>Embed in JupyterLab and Graphical User Interfaces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Font typeface="Arial"/>
              <a:buChar char="•"/>
            </a:pPr>
            <a:r>
              <a:rPr lang="en-US" sz="2800"/>
              <a:t>Use a rich array of third-party packages built on it.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/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6939" y="9939"/>
            <a:ext cx="6848061" cy="6848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4"/>
          <p:cNvSpPr txBox="1">
            <a:spLocks noGrp="1"/>
          </p:cNvSpPr>
          <p:nvPr>
            <p:ph type="title"/>
          </p:nvPr>
        </p:nvSpPr>
        <p:spPr>
          <a:xfrm>
            <a:off x="913795" y="-118188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b="1"/>
              <a:t>Types of Visuals</a:t>
            </a:r>
            <a:endParaRPr/>
          </a:p>
        </p:txBody>
      </p:sp>
      <p:pic>
        <p:nvPicPr>
          <p:cNvPr id="521" name="Google Shape;521;p24" descr="Graphical user interfac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041" y="1143684"/>
            <a:ext cx="5677408" cy="440429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pic>
        <p:nvPicPr>
          <p:cNvPr id="522" name="Google Shape;522;p24" descr="Graphical user interface, application&#10;&#10;Description automatically generated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5863311" y="2404820"/>
            <a:ext cx="6328689" cy="445318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5" descr="Graphical user interface, diagram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2304446"/>
            <a:ext cx="6716110" cy="455355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pic>
        <p:nvPicPr>
          <p:cNvPr id="528" name="Google Shape;528;p25" descr="Graphical user interface, application&#10;&#10;Description automatically generated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5013435" y="0"/>
            <a:ext cx="7178566" cy="310055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6"/>
          <p:cNvSpPr txBox="1">
            <a:spLocks noGrp="1"/>
          </p:cNvSpPr>
          <p:nvPr>
            <p:ph type="title"/>
          </p:nvPr>
        </p:nvSpPr>
        <p:spPr>
          <a:xfrm>
            <a:off x="919119" y="139816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/>
              <a:t>Customize – Customize - Customize</a:t>
            </a:r>
            <a:endParaRPr/>
          </a:p>
        </p:txBody>
      </p:sp>
      <p:pic>
        <p:nvPicPr>
          <p:cNvPr id="534" name="Google Shape;534;p26" descr="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674" y="1397116"/>
            <a:ext cx="5053013" cy="5331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6" descr="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62833" y="1160267"/>
            <a:ext cx="4210048" cy="5697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27" descr="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8330" y="340518"/>
            <a:ext cx="8675339" cy="6176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28" descr="Graphical user interface, application, 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8390" y="1235868"/>
            <a:ext cx="8375220" cy="4386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8775" y="2041325"/>
            <a:ext cx="9114447" cy="59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7330" y="4311852"/>
            <a:ext cx="10497335" cy="59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5878" y="3086101"/>
            <a:ext cx="10160240" cy="77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34385" y="996549"/>
            <a:ext cx="7123228" cy="595313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29"/>
          <p:cNvSpPr txBox="1"/>
          <p:nvPr/>
        </p:nvSpPr>
        <p:spPr>
          <a:xfrm>
            <a:off x="4158687" y="5168953"/>
            <a:ext cx="5724644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ms = markersize	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 = marker edge color	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mfc = marker face color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</a:pPr>
            <a:r>
              <a:rPr lang="en-US" sz="6000" b="1"/>
              <a:t>What is NumPy?</a:t>
            </a:r>
            <a:endParaRPr/>
          </a:p>
        </p:txBody>
      </p:sp>
      <p:grpSp>
        <p:nvGrpSpPr>
          <p:cNvPr id="355" name="Google Shape;355;p3"/>
          <p:cNvGrpSpPr/>
          <p:nvPr/>
        </p:nvGrpSpPr>
        <p:grpSpPr>
          <a:xfrm>
            <a:off x="918628" y="2503290"/>
            <a:ext cx="10345218" cy="2861068"/>
            <a:chOff x="4228" y="426840"/>
            <a:chExt cx="10345218" cy="2861068"/>
          </a:xfrm>
        </p:grpSpPr>
        <p:sp>
          <p:nvSpPr>
            <p:cNvPr id="356" name="Google Shape;356;p3"/>
            <p:cNvSpPr/>
            <p:nvPr/>
          </p:nvSpPr>
          <p:spPr>
            <a:xfrm>
              <a:off x="1007868" y="426840"/>
              <a:ext cx="1080843" cy="108084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4228" y="1630710"/>
              <a:ext cx="3088125" cy="463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 txBox="1"/>
            <p:nvPr/>
          </p:nvSpPr>
          <p:spPr>
            <a:xfrm>
              <a:off x="4228" y="1630710"/>
              <a:ext cx="3088125" cy="463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lang="en-US" sz="3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Definition</a:t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4228" y="2151150"/>
              <a:ext cx="3088125" cy="1136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 txBox="1"/>
            <p:nvPr/>
          </p:nvSpPr>
          <p:spPr>
            <a:xfrm>
              <a:off x="4228" y="2151150"/>
              <a:ext cx="3088125" cy="1136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Numerical Python</a:t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4636415" y="426840"/>
              <a:ext cx="1080843" cy="108084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632774" y="1630710"/>
              <a:ext cx="3088125" cy="463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 txBox="1"/>
            <p:nvPr/>
          </p:nvSpPr>
          <p:spPr>
            <a:xfrm>
              <a:off x="3632774" y="1630710"/>
              <a:ext cx="3088125" cy="463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lang="en-US" sz="3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 Module</a:t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632774" y="2151150"/>
              <a:ext cx="3088125" cy="1136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 txBox="1"/>
            <p:nvPr/>
          </p:nvSpPr>
          <p:spPr>
            <a:xfrm>
              <a:off x="3632774" y="2151150"/>
              <a:ext cx="3088125" cy="1136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Open source and used in almost every field of science and engineering.</a:t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8264962" y="426840"/>
              <a:ext cx="1080843" cy="108084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7261321" y="1630710"/>
              <a:ext cx="3088125" cy="463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 txBox="1"/>
            <p:nvPr/>
          </p:nvSpPr>
          <p:spPr>
            <a:xfrm>
              <a:off x="7261321" y="1630710"/>
              <a:ext cx="3088125" cy="463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Arial"/>
                <a:buNone/>
              </a:pPr>
              <a:r>
                <a:rPr lang="en-US" sz="3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Used With</a:t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7261321" y="2151150"/>
              <a:ext cx="3088125" cy="1136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 txBox="1"/>
            <p:nvPr/>
          </p:nvSpPr>
          <p:spPr>
            <a:xfrm>
              <a:off x="7261321" y="2151150"/>
              <a:ext cx="3088125" cy="1136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Pandas, SciPy, Matplotlib,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Scikit-learn, scikit-image and other data science/science Python packages.</a:t>
              </a:r>
              <a:endParaRPr/>
            </a:p>
          </p:txBody>
        </p:sp>
      </p:grpSp>
      <p:sp>
        <p:nvSpPr>
          <p:cNvPr id="371" name="Google Shape;371;p3"/>
          <p:cNvSpPr txBox="1"/>
          <p:nvPr/>
        </p:nvSpPr>
        <p:spPr>
          <a:xfrm>
            <a:off x="913795" y="5675735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sz="4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 universal standard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0"/>
          <p:cNvSpPr txBox="1">
            <a:spLocks noGrp="1"/>
          </p:cNvSpPr>
          <p:nvPr>
            <p:ph type="body" idx="1"/>
          </p:nvPr>
        </p:nvSpPr>
        <p:spPr>
          <a:xfrm>
            <a:off x="1064071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en-US" sz="3600" b="1" u="sng"/>
              <a:t>You need to install it</a:t>
            </a:r>
            <a:endParaRPr/>
          </a:p>
        </p:txBody>
      </p:sp>
      <p:sp>
        <p:nvSpPr>
          <p:cNvPr id="560" name="Google Shape;560;p30"/>
          <p:cNvSpPr txBox="1">
            <a:spLocks noGrp="1"/>
          </p:cNvSpPr>
          <p:nvPr>
            <p:ph type="body" idx="2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90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In your terminal, type</a:t>
            </a:r>
            <a:endParaRPr/>
          </a:p>
          <a:p>
            <a:pPr marL="36900" lvl="0" indent="0" algn="ctr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/>
          </a:p>
          <a:p>
            <a:pPr marL="36900" lvl="0" indent="0" algn="ctr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pip install matplotlib</a:t>
            </a:r>
            <a:endParaRPr/>
          </a:p>
        </p:txBody>
      </p:sp>
      <p:sp>
        <p:nvSpPr>
          <p:cNvPr id="561" name="Google Shape;561;p30"/>
          <p:cNvSpPr txBox="1">
            <a:spLocks noGrp="1"/>
          </p:cNvSpPr>
          <p:nvPr>
            <p:ph type="body" idx="3"/>
          </p:nvPr>
        </p:nvSpPr>
        <p:spPr>
          <a:xfrm>
            <a:off x="6363166" y="1779651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en-US" sz="3600" b="1" u="sng"/>
              <a:t>You need to import it</a:t>
            </a:r>
            <a:endParaRPr/>
          </a:p>
        </p:txBody>
      </p:sp>
      <p:sp>
        <p:nvSpPr>
          <p:cNvPr id="562" name="Google Shape;562;p30"/>
          <p:cNvSpPr txBox="1">
            <a:spLocks noGrp="1"/>
          </p:cNvSpPr>
          <p:nvPr>
            <p:ph type="body" idx="4"/>
          </p:nvPr>
        </p:nvSpPr>
        <p:spPr>
          <a:xfrm>
            <a:off x="6137673" y="2702102"/>
            <a:ext cx="5020450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90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import matplotlib.pyplot as plt</a:t>
            </a:r>
            <a:endParaRPr sz="2800"/>
          </a:p>
          <a:p>
            <a:pPr marL="36900" lvl="0" indent="0" algn="ctr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import numpy as np</a:t>
            </a:r>
            <a:endParaRPr/>
          </a:p>
        </p:txBody>
      </p:sp>
      <p:sp>
        <p:nvSpPr>
          <p:cNvPr id="563" name="Google Shape;563;p30"/>
          <p:cNvSpPr txBox="1">
            <a:spLocks noGrp="1"/>
          </p:cNvSpPr>
          <p:nvPr>
            <p:ph type="title"/>
          </p:nvPr>
        </p:nvSpPr>
        <p:spPr>
          <a:xfrm>
            <a:off x="159026" y="5471561"/>
            <a:ext cx="118872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b="1"/>
              <a:t>ALSO – pip install jupyter notebook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1"/>
          <p:cNvSpPr txBox="1">
            <a:spLocks noGrp="1"/>
          </p:cNvSpPr>
          <p:nvPr>
            <p:ph type="title"/>
          </p:nvPr>
        </p:nvSpPr>
        <p:spPr>
          <a:xfrm>
            <a:off x="899241" y="192157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b="1"/>
              <a:t>What is Jupyter Notebook?</a:t>
            </a:r>
            <a:endParaRPr/>
          </a:p>
        </p:txBody>
      </p:sp>
      <p:sp>
        <p:nvSpPr>
          <p:cNvPr id="569" name="Google Shape;569;p31"/>
          <p:cNvSpPr txBox="1">
            <a:spLocks noGrp="1"/>
          </p:cNvSpPr>
          <p:nvPr>
            <p:ph type="body" idx="1"/>
          </p:nvPr>
        </p:nvSpPr>
        <p:spPr>
          <a:xfrm>
            <a:off x="119270" y="1559615"/>
            <a:ext cx="11913704" cy="458939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69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/>
              <a:t>The notebook extends the console-based approach to interactive computing in a qualitatively new direction, providing a web-based application suitable for capturing the whole computation process: developing, documenting, and executing code, as well as communicating the results. The Jupyter notebook combines two components:</a:t>
            </a:r>
            <a:endParaRPr/>
          </a:p>
          <a:p>
            <a:pPr marL="342900" lvl="0" indent="-203764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A web application: a browser-based tool for interactive authoring of documents which combine explanatory text, mathematics, computations and their rich media output.</a:t>
            </a:r>
            <a:endParaRPr/>
          </a:p>
          <a:p>
            <a:pPr marL="342900" lvl="0" indent="-203764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Notebook documents: a representation of all content visible in the web application, including inputs and outputs of the computations, explanatory text, mathematics, images, and rich media representations of objects.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2"/>
          <p:cNvSpPr txBox="1">
            <a:spLocks noGrp="1"/>
          </p:cNvSpPr>
          <p:nvPr>
            <p:ph type="title"/>
          </p:nvPr>
        </p:nvSpPr>
        <p:spPr>
          <a:xfrm>
            <a:off x="913794" y="-477080"/>
            <a:ext cx="10364411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</a:pPr>
            <a:r>
              <a:rPr lang="en-US" sz="4400" b="1"/>
              <a:t>How to start the Jupyter Notebook Server</a:t>
            </a:r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body" idx="2"/>
          </p:nvPr>
        </p:nvSpPr>
        <p:spPr>
          <a:xfrm>
            <a:off x="1364974" y="433879"/>
            <a:ext cx="9819861" cy="230229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endParaRPr sz="28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>
                <a:solidFill>
                  <a:schemeClr val="lt1"/>
                </a:solidFill>
              </a:rPr>
              <a:t>Type in jupyter notebook in your terminal and press enter</a:t>
            </a:r>
            <a:endParaRPr/>
          </a:p>
        </p:txBody>
      </p:sp>
      <p:pic>
        <p:nvPicPr>
          <p:cNvPr id="576" name="Google Shape;576;p32" descr="Graphical user interface, text, application, email&#10;&#10;Description automatically generated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64974" y="2398376"/>
            <a:ext cx="9224010" cy="436539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577" name="Google Shape;577;p32"/>
          <p:cNvSpPr/>
          <p:nvPr/>
        </p:nvSpPr>
        <p:spPr>
          <a:xfrm>
            <a:off x="7081688" y="735943"/>
            <a:ext cx="609600" cy="90114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5875" cap="rnd" cmpd="sng">
            <a:solidFill>
              <a:srgbClr val="256C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33" descr="Graphical user interface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225" y="1852612"/>
            <a:ext cx="1163955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 txBox="1">
            <a:spLocks noGrp="1"/>
          </p:cNvSpPr>
          <p:nvPr>
            <p:ph type="title"/>
          </p:nvPr>
        </p:nvSpPr>
        <p:spPr>
          <a:xfrm>
            <a:off x="0" y="2800350"/>
            <a:ext cx="3909391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n-US" b="1"/>
              <a:t>Example One </a:t>
            </a:r>
            <a:br>
              <a:rPr lang="en-US" b="1"/>
            </a:br>
            <a:r>
              <a:rPr lang="en-US" b="1"/>
              <a:t>your first graph</a:t>
            </a:r>
            <a:endParaRPr/>
          </a:p>
        </p:txBody>
      </p:sp>
      <p:sp>
        <p:nvSpPr>
          <p:cNvPr id="588" name="Google Shape;588;p34"/>
          <p:cNvSpPr txBox="1"/>
          <p:nvPr/>
        </p:nvSpPr>
        <p:spPr>
          <a:xfrm>
            <a:off x="3803375" y="341211"/>
            <a:ext cx="8256104" cy="655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matplotlib.pyplot as plt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 = [1,2,3] </a:t>
            </a: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x axis values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 = [2,4,1] </a:t>
            </a: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corresponding y axis values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plt.plot(x, y) </a:t>
            </a: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plotting the points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plt.xlabel('x - axis') </a:t>
            </a: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naming the x axis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plt.ylabel('y - axis') </a:t>
            </a: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naming the y axis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plt.title('My first graph!') </a:t>
            </a: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giving a title to my graph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plt.show() </a:t>
            </a:r>
            <a:r>
              <a:rPr lang="en-US" sz="2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function to show the plot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5"/>
          <p:cNvSpPr txBox="1">
            <a:spLocks noGrp="1"/>
          </p:cNvSpPr>
          <p:nvPr>
            <p:ph type="title"/>
          </p:nvPr>
        </p:nvSpPr>
        <p:spPr>
          <a:xfrm>
            <a:off x="1" y="0"/>
            <a:ext cx="2690648" cy="251132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b="1" dirty="0"/>
              <a:t>Example Two</a:t>
            </a:r>
            <a:endParaRPr dirty="0"/>
          </a:p>
        </p:txBody>
      </p:sp>
      <p:pic>
        <p:nvPicPr>
          <p:cNvPr id="594" name="Google Shape;594;p35" descr="Graphical user interface, text, application, emai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6262" y="0"/>
            <a:ext cx="9385737" cy="1925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5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6262" y="1925707"/>
            <a:ext cx="9385738" cy="17430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73456A-27B0-06B5-724E-7F60D9C71D27}"/>
              </a:ext>
            </a:extLst>
          </p:cNvPr>
          <p:cNvSpPr txBox="1"/>
          <p:nvPr/>
        </p:nvSpPr>
        <p:spPr>
          <a:xfrm>
            <a:off x="1345325" y="3700946"/>
            <a:ext cx="915451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import </a:t>
            </a:r>
            <a:r>
              <a:rPr lang="en-US" sz="2800" dirty="0" err="1">
                <a:solidFill>
                  <a:schemeClr val="bg1"/>
                </a:solidFill>
              </a:rPr>
              <a:t>matplotlib.pyplot</a:t>
            </a:r>
            <a:r>
              <a:rPr lang="en-US" sz="2800" dirty="0">
                <a:solidFill>
                  <a:schemeClr val="bg1"/>
                </a:solidFill>
              </a:rPr>
              <a:t> as </a:t>
            </a:r>
            <a:r>
              <a:rPr lang="en-US" sz="2800" dirty="0" err="1">
                <a:solidFill>
                  <a:schemeClr val="bg1"/>
                </a:solidFill>
              </a:rPr>
              <a:t>plt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r>
              <a:rPr lang="en-US" sz="2800" dirty="0">
                <a:solidFill>
                  <a:schemeClr val="bg1"/>
                </a:solidFill>
              </a:rPr>
              <a:t>import </a:t>
            </a:r>
            <a:r>
              <a:rPr lang="en-US" sz="2800" dirty="0" err="1">
                <a:solidFill>
                  <a:schemeClr val="bg1"/>
                </a:solidFill>
              </a:rPr>
              <a:t>numpy</a:t>
            </a:r>
            <a:r>
              <a:rPr lang="en-US" sz="2800" dirty="0">
                <a:solidFill>
                  <a:schemeClr val="bg1"/>
                </a:solidFill>
              </a:rPr>
              <a:t> as np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err="1">
                <a:solidFill>
                  <a:schemeClr val="bg1"/>
                </a:solidFill>
              </a:rPr>
              <a:t>plt.plot</a:t>
            </a:r>
            <a:r>
              <a:rPr lang="en-US" sz="2800" dirty="0">
                <a:solidFill>
                  <a:schemeClr val="bg1"/>
                </a:solidFill>
              </a:rPr>
              <a:t>([1,2,3,4],[1,4,9,16])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plt.ylabel</a:t>
            </a:r>
            <a:r>
              <a:rPr lang="en-US" sz="2800" dirty="0">
                <a:solidFill>
                  <a:schemeClr val="bg1"/>
                </a:solidFill>
              </a:rPr>
              <a:t>('Some Numbers')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plt.title</a:t>
            </a:r>
            <a:r>
              <a:rPr lang="en-US" sz="2800" dirty="0">
                <a:solidFill>
                  <a:schemeClr val="bg1"/>
                </a:solidFill>
              </a:rPr>
              <a:t>('Example Two')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plt.show</a:t>
            </a:r>
            <a:r>
              <a:rPr lang="en-US" sz="2800" dirty="0">
                <a:solidFill>
                  <a:schemeClr val="bg1"/>
                </a:solidFill>
              </a:rPr>
              <a:t>()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6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349044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lang="en-US"/>
              <a:t>Open VSCode</a:t>
            </a:r>
            <a:br>
              <a:rPr lang="en-US"/>
            </a:br>
            <a:r>
              <a:rPr lang="en-US"/>
              <a:t>make sure you are in the right directory</a:t>
            </a:r>
            <a:br>
              <a:rPr lang="en-US"/>
            </a:br>
            <a:r>
              <a:rPr lang="en-US"/>
              <a:t>initialize jupyter notebook</a:t>
            </a:r>
            <a:endParaRPr/>
          </a:p>
        </p:txBody>
      </p:sp>
    </p:spTree>
  </p:cSld>
  <p:clrMapOvr>
    <a:masterClrMapping/>
  </p:clrMapOvr>
  <p:transition spd="slow">
    <p:randomBar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7"/>
          <p:cNvSpPr txBox="1">
            <a:spLocks noGrp="1"/>
          </p:cNvSpPr>
          <p:nvPr>
            <p:ph type="title"/>
          </p:nvPr>
        </p:nvSpPr>
        <p:spPr>
          <a:xfrm>
            <a:off x="-903824" y="1662108"/>
            <a:ext cx="4972655" cy="316230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b="1" dirty="0"/>
              <a:t>Example </a:t>
            </a:r>
            <a:br>
              <a:rPr lang="en-US" b="1" dirty="0"/>
            </a:br>
            <a:r>
              <a:rPr lang="en-US" b="1" dirty="0"/>
              <a:t>Three</a:t>
            </a:r>
            <a:endParaRPr dirty="0"/>
          </a:p>
        </p:txBody>
      </p:sp>
      <p:pic>
        <p:nvPicPr>
          <p:cNvPr id="606" name="Google Shape;606;p37" descr="Chart, scatte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31656"/>
          <a:stretch/>
        </p:blipFill>
        <p:spPr>
          <a:xfrm>
            <a:off x="3922842" y="460852"/>
            <a:ext cx="7845088" cy="593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47AB9-6190-7698-93CD-35C3E557F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3779"/>
            <a:ext cx="10353762" cy="1257300"/>
          </a:xfrm>
        </p:spPr>
        <p:txBody>
          <a:bodyPr>
            <a:normAutofit/>
          </a:bodyPr>
          <a:lstStyle/>
          <a:p>
            <a:r>
              <a:rPr lang="en-US" b="1" dirty="0"/>
              <a:t>Example Three (Text)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DD1801-7D8F-E31E-C869-D0EF0591A8BD}"/>
              </a:ext>
            </a:extLst>
          </p:cNvPr>
          <p:cNvSpPr txBox="1"/>
          <p:nvPr/>
        </p:nvSpPr>
        <p:spPr>
          <a:xfrm>
            <a:off x="1208690" y="1786759"/>
            <a:ext cx="9028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import </a:t>
            </a:r>
            <a:r>
              <a:rPr lang="en-US" sz="3200" dirty="0" err="1">
                <a:solidFill>
                  <a:schemeClr val="bg1"/>
                </a:solidFill>
              </a:rPr>
              <a:t>matplotlib.pyplot</a:t>
            </a:r>
            <a:r>
              <a:rPr lang="en-US" sz="3200" dirty="0">
                <a:solidFill>
                  <a:schemeClr val="bg1"/>
                </a:solidFill>
              </a:rPr>
              <a:t> as </a:t>
            </a:r>
            <a:r>
              <a:rPr lang="en-US" sz="3200" dirty="0" err="1">
                <a:solidFill>
                  <a:schemeClr val="bg1"/>
                </a:solidFill>
              </a:rPr>
              <a:t>plt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r>
              <a:rPr lang="en-US" sz="3200" dirty="0">
                <a:solidFill>
                  <a:schemeClr val="bg1"/>
                </a:solidFill>
              </a:rPr>
              <a:t>import </a:t>
            </a:r>
            <a:r>
              <a:rPr lang="en-US" sz="3200" dirty="0" err="1">
                <a:solidFill>
                  <a:schemeClr val="bg1"/>
                </a:solidFill>
              </a:rPr>
              <a:t>numpy</a:t>
            </a:r>
            <a:r>
              <a:rPr lang="en-US" sz="3200" dirty="0">
                <a:solidFill>
                  <a:schemeClr val="bg1"/>
                </a:solidFill>
              </a:rPr>
              <a:t> as np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err="1">
                <a:solidFill>
                  <a:schemeClr val="bg1"/>
                </a:solidFill>
              </a:rPr>
              <a:t>plt.plot</a:t>
            </a:r>
            <a:r>
              <a:rPr lang="en-US" sz="3200" dirty="0">
                <a:solidFill>
                  <a:schemeClr val="bg1"/>
                </a:solidFill>
              </a:rPr>
              <a:t>([1,2,3,4],[1,4,9,16], '</a:t>
            </a:r>
            <a:r>
              <a:rPr lang="en-US" sz="3200" dirty="0" err="1">
                <a:solidFill>
                  <a:schemeClr val="bg1"/>
                </a:solidFill>
              </a:rPr>
              <a:t>ro</a:t>
            </a:r>
            <a:r>
              <a:rPr lang="en-US" sz="3200" dirty="0">
                <a:solidFill>
                  <a:schemeClr val="bg1"/>
                </a:solidFill>
              </a:rPr>
              <a:t>')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plt.axis</a:t>
            </a:r>
            <a:r>
              <a:rPr lang="en-US" sz="3200" dirty="0">
                <a:solidFill>
                  <a:schemeClr val="bg1"/>
                </a:solidFill>
              </a:rPr>
              <a:t>([0,6,0,20])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plt.title</a:t>
            </a:r>
            <a:r>
              <a:rPr lang="en-US" sz="3200" dirty="0">
                <a:solidFill>
                  <a:schemeClr val="bg1"/>
                </a:solidFill>
              </a:rPr>
              <a:t>('Example Three’)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err="1">
                <a:solidFill>
                  <a:schemeClr val="bg1"/>
                </a:solidFill>
              </a:rPr>
              <a:t>plt.show</a:t>
            </a:r>
            <a:r>
              <a:rPr lang="en-US" sz="3200" dirty="0">
                <a:solidFill>
                  <a:schemeClr val="bg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96677848"/>
      </p:ext>
    </p:extLst>
  </p:cSld>
  <p:clrMapOvr>
    <a:masterClrMapping/>
  </p:clrMapOvr>
  <p:transition spd="slow">
    <p:randomBar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8"/>
          <p:cNvSpPr txBox="1">
            <a:spLocks noGrp="1"/>
          </p:cNvSpPr>
          <p:nvPr>
            <p:ph type="title"/>
          </p:nvPr>
        </p:nvSpPr>
        <p:spPr>
          <a:xfrm>
            <a:off x="0" y="2026439"/>
            <a:ext cx="3051233" cy="280512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b="1" dirty="0"/>
              <a:t>Example </a:t>
            </a:r>
            <a:br>
              <a:rPr lang="en-US" b="1" dirty="0"/>
            </a:br>
            <a:r>
              <a:rPr lang="en-US" b="1" dirty="0"/>
              <a:t>Four</a:t>
            </a:r>
            <a:endParaRPr dirty="0"/>
          </a:p>
        </p:txBody>
      </p:sp>
      <p:pic>
        <p:nvPicPr>
          <p:cNvPr id="612" name="Google Shape;612;p38" descr="Graphical user interface, chart, histogram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r="22690"/>
          <a:stretch/>
        </p:blipFill>
        <p:spPr>
          <a:xfrm>
            <a:off x="3051233" y="0"/>
            <a:ext cx="91407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</a:pPr>
            <a:r>
              <a:rPr lang="en-US" sz="6000" b="1"/>
              <a:t>What it does</a:t>
            </a:r>
            <a:endParaRPr/>
          </a:p>
        </p:txBody>
      </p:sp>
      <p:sp>
        <p:nvSpPr>
          <p:cNvPr id="377" name="Google Shape;377;p4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It contains a multidimensional array and matrix data structures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Provides a ndarray (a homogeneous n-dimensional array object) with methods to efficiently operate on it.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Performs a wide variety of mathematical operations on arrays.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Adds powerful data structures to Python that guarantee efficient calculations with arrays and matrices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Supplies an enormous library of high-level mathematical functions that operate on these arrays and matrices.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9"/>
          <p:cNvSpPr txBox="1">
            <a:spLocks noGrp="1"/>
          </p:cNvSpPr>
          <p:nvPr>
            <p:ph type="title"/>
          </p:nvPr>
        </p:nvSpPr>
        <p:spPr>
          <a:xfrm>
            <a:off x="1" y="1760054"/>
            <a:ext cx="2984938" cy="280512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b="1" dirty="0"/>
              <a:t>Example </a:t>
            </a:r>
            <a:br>
              <a:rPr lang="en-US" b="1" dirty="0"/>
            </a:br>
            <a:r>
              <a:rPr lang="en-US" b="1" dirty="0"/>
              <a:t>Five</a:t>
            </a:r>
            <a:endParaRPr dirty="0"/>
          </a:p>
        </p:txBody>
      </p:sp>
      <p:pic>
        <p:nvPicPr>
          <p:cNvPr id="618" name="Google Shape;618;p39" descr="Chart, scatte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1252" y="70449"/>
            <a:ext cx="9130748" cy="678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0"/>
          <p:cNvSpPr txBox="1">
            <a:spLocks noGrp="1"/>
          </p:cNvSpPr>
          <p:nvPr>
            <p:ph type="title"/>
          </p:nvPr>
        </p:nvSpPr>
        <p:spPr>
          <a:xfrm>
            <a:off x="4100513" y="-400050"/>
            <a:ext cx="3786793" cy="280512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b="1"/>
              <a:t>Example </a:t>
            </a:r>
            <a:br>
              <a:rPr lang="en-US" b="1"/>
            </a:br>
            <a:r>
              <a:rPr lang="en-US" b="1"/>
              <a:t>Six</a:t>
            </a:r>
            <a:endParaRPr/>
          </a:p>
        </p:txBody>
      </p:sp>
      <p:pic>
        <p:nvPicPr>
          <p:cNvPr id="624" name="Google Shape;62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613" y="1757155"/>
            <a:ext cx="10882303" cy="498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1"/>
          <p:cNvSpPr txBox="1">
            <a:spLocks noGrp="1"/>
          </p:cNvSpPr>
          <p:nvPr>
            <p:ph type="title"/>
          </p:nvPr>
        </p:nvSpPr>
        <p:spPr>
          <a:xfrm>
            <a:off x="0" y="1009908"/>
            <a:ext cx="2417379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dirty="0"/>
              <a:t>Example </a:t>
            </a:r>
            <a:br>
              <a:rPr lang="en-US" dirty="0"/>
            </a:br>
            <a:r>
              <a:rPr lang="en-US" dirty="0"/>
              <a:t>Seven</a:t>
            </a:r>
            <a:endParaRPr dirty="0"/>
          </a:p>
        </p:txBody>
      </p:sp>
      <p:sp>
        <p:nvSpPr>
          <p:cNvPr id="630" name="Google Shape;630;p41"/>
          <p:cNvSpPr txBox="1"/>
          <p:nvPr/>
        </p:nvSpPr>
        <p:spPr>
          <a:xfrm>
            <a:off x="3825765" y="0"/>
            <a:ext cx="7209183" cy="674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</a:t>
            </a: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matplotlib.pyplot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as </a:t>
            </a: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= [1, 2, 3, 4, 5]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 = [0, 0.6, 0.2, 15, 10, 8, 16, 21]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plt.plot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(a)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o is for circles and r is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for red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plt.plot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(b, "or")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plt.plot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(list(range(0, 22, 3)))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naming the x-axis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plt.xlabel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('Day -&gt;')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naming the y-axis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plt.ylabel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('Temp -&gt;')</a:t>
            </a:r>
            <a:endParaRPr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2"/>
          <p:cNvSpPr txBox="1"/>
          <p:nvPr/>
        </p:nvSpPr>
        <p:spPr>
          <a:xfrm>
            <a:off x="3127514" y="0"/>
            <a:ext cx="7301948" cy="674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 = [4, 2, 6, 8, 3, 20, 13, 15]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plt.plot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(c, label = '4th Rep')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ax = </a:t>
            </a: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plt.gca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() </a:t>
            </a:r>
            <a:r>
              <a:rPr lang="en-US" sz="24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# get current axes command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get command over the individual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boundary line of the graph body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ax.spines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['right'].</a:t>
            </a: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set_visible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(False)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ax.spines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['top'].</a:t>
            </a: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set_visible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(False)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set the range or the bounds of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the left boundary line to fixed range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ax.spines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['left'].</a:t>
            </a: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set_bounds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(-3, 40)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set the interval by  which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the x-axis set the marks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plt.xticks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(list(range(-3, 10)))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3"/>
          <p:cNvSpPr txBox="1"/>
          <p:nvPr/>
        </p:nvSpPr>
        <p:spPr>
          <a:xfrm>
            <a:off x="2538934" y="359126"/>
            <a:ext cx="8163339" cy="637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set the intervals by which y-axis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set the marks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plt.yticks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(list(range(-3, 20, 3)))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legend denotes that what color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signifies what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ax.legend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(['1st Rep', '2nd Rep', '3rd Rep', '4th Rep'])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annotate command helps to write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ON THE GRAPH any text </a:t>
            </a:r>
            <a:r>
              <a:rPr lang="en-US" sz="2400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xy</a:t>
            </a:r>
            <a:r>
              <a:rPr lang="en-US" sz="24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denotes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the position on the graph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plt.annotate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('Temperature V / s Days', </a:t>
            </a: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xy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(1.01, -2.15))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gives a title to the Graph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plt.title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('All Features Discussed')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plt.show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4"/>
          <p:cNvSpPr txBox="1"/>
          <p:nvPr/>
        </p:nvSpPr>
        <p:spPr>
          <a:xfrm>
            <a:off x="0" y="2171699"/>
            <a:ext cx="2690648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sz="46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Example 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sz="46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Eight</a:t>
            </a:r>
            <a:endParaRPr dirty="0"/>
          </a:p>
        </p:txBody>
      </p:sp>
      <p:sp>
        <p:nvSpPr>
          <p:cNvPr id="646" name="Google Shape;646;p44"/>
          <p:cNvSpPr txBox="1"/>
          <p:nvPr/>
        </p:nvSpPr>
        <p:spPr>
          <a:xfrm>
            <a:off x="3653488" y="671386"/>
            <a:ext cx="8123583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matplotlib.pyplot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as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= [1, 2, 3, 4, 5]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 = [0, 0.6, 0.2, 15, 10, 8, 16, 21]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 = [4, 2, 6, 8, 3, 20, 13, 15]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use fig whenever u want the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output in a new window also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specify the window size you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want </a:t>
            </a:r>
            <a:r>
              <a:rPr lang="en-US" sz="2800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ans</a:t>
            </a: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to be displayed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fig =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plt.figure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figsize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=(10, 10))</a:t>
            </a:r>
            <a:endParaRPr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5"/>
          <p:cNvSpPr txBox="1"/>
          <p:nvPr/>
        </p:nvSpPr>
        <p:spPr>
          <a:xfrm>
            <a:off x="3246784" y="304801"/>
            <a:ext cx="6255026" cy="600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creating multiple plots in a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single plot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sub1 = </a:t>
            </a: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plt.subplot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(2, 2, 1)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sub2 = </a:t>
            </a: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plt.subplot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(2, 2, 2)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sub3 = </a:t>
            </a: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plt.subplot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(2, 2, 3)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sub4 = </a:t>
            </a: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plt.subplot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(2, 2, 4)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sub1.plot(a, 'sb')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sets how the display subplot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x axis values advances by 1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within the specified range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sub1.set_xticks(list(range(0, 10, 1)))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sub1.set_title('1st Rep')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sub2.plot(b, 'or')</a:t>
            </a:r>
            <a:endParaRPr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6"/>
          <p:cNvSpPr txBox="1"/>
          <p:nvPr/>
        </p:nvSpPr>
        <p:spPr>
          <a:xfrm>
            <a:off x="2537791" y="717494"/>
            <a:ext cx="7116418" cy="569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sets how the display subplot x axis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values advances by 2 within the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specified range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sub2.set_xticks(list(range(0, 10, 2)))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sub2.set_title('2nd Rep')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can directly pass a list in the plot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function instead adding the reference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sub3.plot(list(range(0, 22, 3)), 'vg')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sub3.set_xticks(list(range(0, 10, 1)))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sub3.set_title('3rd Rep')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7"/>
          <p:cNvSpPr txBox="1"/>
          <p:nvPr/>
        </p:nvSpPr>
        <p:spPr>
          <a:xfrm>
            <a:off x="2782957" y="834888"/>
            <a:ext cx="7620000" cy="483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sub4.plot(c, 'Dm')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similarly we can set the ticks for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the y-axis range(start(inclusive),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end(exclusive), step)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sub4.set_yticks(list(range(0, 24, 2)))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sub4.set_title('4th Rep')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without writing </a:t>
            </a:r>
            <a:r>
              <a:rPr lang="en-US" sz="2800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plt.show</a:t>
            </a: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() no plot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will be visible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plt.show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8"/>
          <p:cNvSpPr txBox="1"/>
          <p:nvPr/>
        </p:nvSpPr>
        <p:spPr>
          <a:xfrm>
            <a:off x="3804138" y="366623"/>
            <a:ext cx="7845287" cy="6124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matplotlib.pyplot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as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line 1 points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x1 = [1,2,3]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y1 = [2,4,1]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plotting the line 1 points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plt.plot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(x1, y1, label = "line 1")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line 2 points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x2 = [1,2,3]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y2 = [4,1,3]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plotting the line 2 points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plt.plot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(x2, y2, label = "line 2")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667" name="Google Shape;667;p48"/>
          <p:cNvSpPr txBox="1"/>
          <p:nvPr/>
        </p:nvSpPr>
        <p:spPr>
          <a:xfrm>
            <a:off x="122162" y="2171700"/>
            <a:ext cx="2747162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sz="46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Example 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sz="46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Nine</a:t>
            </a:r>
            <a:endParaRPr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"/>
          <p:cNvSpPr txBox="1">
            <a:spLocks noGrp="1"/>
          </p:cNvSpPr>
          <p:nvPr>
            <p:ph type="title"/>
          </p:nvPr>
        </p:nvSpPr>
        <p:spPr>
          <a:xfrm>
            <a:off x="913795" y="251791"/>
            <a:ext cx="10353762" cy="13282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</a:pPr>
            <a:r>
              <a:rPr lang="en-US" sz="6000" b="1"/>
              <a:t>All about Arrays</a:t>
            </a:r>
            <a:endParaRPr/>
          </a:p>
        </p:txBody>
      </p:sp>
      <p:sp>
        <p:nvSpPr>
          <p:cNvPr id="383" name="Google Shape;383;p5"/>
          <p:cNvSpPr txBox="1">
            <a:spLocks noGrp="1"/>
          </p:cNvSpPr>
          <p:nvPr>
            <p:ph type="body" idx="2"/>
          </p:nvPr>
        </p:nvSpPr>
        <p:spPr>
          <a:xfrm>
            <a:off x="1046013" y="1855153"/>
            <a:ext cx="4764764" cy="389048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en-US"/>
              <a:t>Usually a fixed-size container of items of the same type and size.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SzPts val="1260"/>
              <a:buChar char="◈"/>
            </a:pPr>
            <a:r>
              <a:rPr lang="en-US"/>
              <a:t>The number of dimensions and items in an array is defined by its shape.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SzPts val="1260"/>
              <a:buChar char="◈"/>
            </a:pPr>
            <a:r>
              <a:rPr lang="en-US"/>
              <a:t>The </a:t>
            </a:r>
            <a:r>
              <a:rPr lang="en-US" b="1"/>
              <a:t>shape</a:t>
            </a:r>
            <a:r>
              <a:rPr lang="en-US"/>
              <a:t> is a tuple of non-negative integers that specify the sizes of each dimension.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SzPts val="1260"/>
              <a:buChar char="◈"/>
            </a:pPr>
            <a:r>
              <a:rPr lang="en-US"/>
              <a:t>The </a:t>
            </a:r>
            <a:r>
              <a:rPr lang="en-US" b="1"/>
              <a:t>rank</a:t>
            </a:r>
            <a:r>
              <a:rPr lang="en-US"/>
              <a:t> of the array is the number of dimensions.</a:t>
            </a:r>
            <a:endParaRPr/>
          </a:p>
        </p:txBody>
      </p:sp>
      <p:sp>
        <p:nvSpPr>
          <p:cNvPr id="384" name="Google Shape;384;p5"/>
          <p:cNvSpPr txBox="1">
            <a:spLocks noGrp="1"/>
          </p:cNvSpPr>
          <p:nvPr>
            <p:ph type="body" idx="4"/>
          </p:nvPr>
        </p:nvSpPr>
        <p:spPr>
          <a:xfrm>
            <a:off x="6363167" y="1855153"/>
            <a:ext cx="4779581" cy="38904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◈"/>
            </a:pPr>
            <a:r>
              <a:rPr lang="en-US"/>
              <a:t>A central data structure of the NumPy library. 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SzPts val="1260"/>
              <a:buChar char="◈"/>
            </a:pPr>
            <a:r>
              <a:rPr lang="en-US"/>
              <a:t>A grid of values and it contains information about raw data, how to locate an element and how to interpret it.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SzPts val="1260"/>
              <a:buChar char="◈"/>
            </a:pPr>
            <a:r>
              <a:rPr lang="en-US"/>
              <a:t>The grid has elements that can be indexed in various ways.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SzPts val="1260"/>
              <a:buChar char="◈"/>
            </a:pPr>
            <a:r>
              <a:rPr lang="en-US"/>
              <a:t>The elements are all the same, referred to as the array </a:t>
            </a:r>
            <a:r>
              <a:rPr lang="en-US" b="1" i="1"/>
              <a:t>dtype</a:t>
            </a:r>
            <a:endParaRPr b="1" i="1"/>
          </a:p>
          <a:p>
            <a:pPr marL="342900" lvl="0" indent="-225989" algn="l" rtl="0">
              <a:lnSpc>
                <a:spcPct val="110000"/>
              </a:lnSpc>
              <a:spcBef>
                <a:spcPts val="960"/>
              </a:spcBef>
              <a:spcAft>
                <a:spcPts val="0"/>
              </a:spcAft>
              <a:buSzPts val="1260"/>
              <a:buNone/>
            </a:pP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9"/>
          <p:cNvSpPr txBox="1"/>
          <p:nvPr/>
        </p:nvSpPr>
        <p:spPr>
          <a:xfrm>
            <a:off x="3710609" y="662608"/>
            <a:ext cx="8044070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naming the x axis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plt.xlabel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('x - axis')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naming the y axis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plt.ylabel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('y - axis')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giving a title to my graph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plt.title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('Two lines on same graph!')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show a legend on the plot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plt.legend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function to show the plot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plt.show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0"/>
          <p:cNvSpPr txBox="1"/>
          <p:nvPr/>
        </p:nvSpPr>
        <p:spPr>
          <a:xfrm>
            <a:off x="0" y="531229"/>
            <a:ext cx="2711669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sz="46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Example 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sz="46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Ten</a:t>
            </a:r>
            <a:endParaRPr dirty="0"/>
          </a:p>
        </p:txBody>
      </p:sp>
      <p:sp>
        <p:nvSpPr>
          <p:cNvPr id="678" name="Google Shape;678;p50"/>
          <p:cNvSpPr txBox="1"/>
          <p:nvPr/>
        </p:nvSpPr>
        <p:spPr>
          <a:xfrm>
            <a:off x="2991336" y="797530"/>
            <a:ext cx="8927395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matplotlib.pyplot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as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x axis values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 = [1,2,3,4,5,6]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corresponding y axis values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 = [2,4,1,5,2,6]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plotting the points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plt.plot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(x, y, color='green',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linestyle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='dashed’,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</a:rPr>
              <a:t>	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linewidth = 3, marker='o',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markerfacecolor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='blue’, 	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markersize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=12)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1"/>
          <p:cNvSpPr txBox="1"/>
          <p:nvPr/>
        </p:nvSpPr>
        <p:spPr>
          <a:xfrm>
            <a:off x="2676939" y="366623"/>
            <a:ext cx="8507896" cy="6124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setting x and y axis range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plt.ylim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(1,8)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plt.xlim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(1,8)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naming the x axis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plt.xlabel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('x - axis')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naming the y axis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plt.ylabel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('y - axis')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giving a title to my graph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plt.title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('Some cool customizations!')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function to show the plot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plt.show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2"/>
          <p:cNvSpPr txBox="1"/>
          <p:nvPr/>
        </p:nvSpPr>
        <p:spPr>
          <a:xfrm>
            <a:off x="3511826" y="1473658"/>
            <a:ext cx="7938052" cy="483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matplotlib.pyplot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as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x-coordinates of left sides of bars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left = [1, 2, 3, 4, 5]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heights of bars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height = [10, 24, 36, 40, 5]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labels for bars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tick_label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['one', 'two', 'three', 'four', 'five']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689" name="Google Shape;689;p52"/>
          <p:cNvSpPr txBox="1"/>
          <p:nvPr/>
        </p:nvSpPr>
        <p:spPr>
          <a:xfrm>
            <a:off x="0" y="552250"/>
            <a:ext cx="2848303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sz="46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Example 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sz="46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Eleven</a:t>
            </a:r>
            <a:endParaRPr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3"/>
          <p:cNvSpPr txBox="1"/>
          <p:nvPr/>
        </p:nvSpPr>
        <p:spPr>
          <a:xfrm>
            <a:off x="3101009" y="715618"/>
            <a:ext cx="8083826" cy="569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plotting a bar chart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plt.bar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(left, height,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tick_label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tick_label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width = 0.8, color = ['red', 'green'])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naming the x-axis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plt.xlabel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('x - axis')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naming the y-axis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plt.ylabel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('y - axis')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plot title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plt.title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('My bar chart!')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function to show the plot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plt.show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4"/>
          <p:cNvSpPr txBox="1"/>
          <p:nvPr/>
        </p:nvSpPr>
        <p:spPr>
          <a:xfrm>
            <a:off x="0" y="611884"/>
            <a:ext cx="2963917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sz="46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Example 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sz="46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Twelve</a:t>
            </a:r>
            <a:endParaRPr dirty="0"/>
          </a:p>
        </p:txBody>
      </p:sp>
      <p:sp>
        <p:nvSpPr>
          <p:cNvPr id="700" name="Google Shape;700;p54"/>
          <p:cNvSpPr txBox="1"/>
          <p:nvPr/>
        </p:nvSpPr>
        <p:spPr>
          <a:xfrm>
            <a:off x="3790122" y="611884"/>
            <a:ext cx="8014252" cy="569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matplotlib.pyplot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as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frequencies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ages = [2,5,70,40,30,45,50,45,43,40,44,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60,7,13,57,18,90,77,32,21,20,40]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setting the ranges and no. of intervals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range = (0, 100)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bins = 10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plotting a histogram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plt.hist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(ages, bins, range, color = 'green',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histtype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'bar',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rwidth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0.8)</a:t>
            </a:r>
            <a:endParaRPr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5"/>
          <p:cNvSpPr txBox="1"/>
          <p:nvPr/>
        </p:nvSpPr>
        <p:spPr>
          <a:xfrm>
            <a:off x="3498573" y="1238505"/>
            <a:ext cx="7076661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x-axis label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plt.xlabel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('age')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frequency label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plt.ylabel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('No. of people')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plot title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plt.title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('My histogram')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function to show the plot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plt.show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6"/>
          <p:cNvSpPr txBox="1"/>
          <p:nvPr/>
        </p:nvSpPr>
        <p:spPr>
          <a:xfrm>
            <a:off x="0" y="851338"/>
            <a:ext cx="2802528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sz="46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Example 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sz="46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Thirteen</a:t>
            </a:r>
            <a:endParaRPr dirty="0"/>
          </a:p>
        </p:txBody>
      </p:sp>
      <p:sp>
        <p:nvSpPr>
          <p:cNvPr id="711" name="Google Shape;711;p56"/>
          <p:cNvSpPr txBox="1"/>
          <p:nvPr/>
        </p:nvSpPr>
        <p:spPr>
          <a:xfrm>
            <a:off x="2802528" y="-279688"/>
            <a:ext cx="9200208" cy="741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matplotlib.pyplot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as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activities = ['eat', 'sleep', 'work', 'play’]</a:t>
            </a: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  # defining labels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slices = [3, 7, 8, 6]</a:t>
            </a: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  # portion covered by each label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colors = ['r', 'y', 'g', 'b’] </a:t>
            </a: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# color for each label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plotting the pie chart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plt.pie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(slices, labels = activities, colors=colors,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startangle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=90, shadow = True,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</a:rPr>
              <a:t>	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explode = (0, 0, 0.1, 0),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radius = 1.2,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autopct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'%1.1f%%')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plt.legend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() </a:t>
            </a: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# plotting legend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plt.show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() </a:t>
            </a: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# showing the plot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7"/>
          <p:cNvSpPr txBox="1"/>
          <p:nvPr/>
        </p:nvSpPr>
        <p:spPr>
          <a:xfrm>
            <a:off x="4492486" y="-166873"/>
            <a:ext cx="8189843" cy="655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importing the required modules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matplotlib.pyplot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as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numpy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as np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setting the x - coordinates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np.arange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(0, 2*(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np.pi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), 0.1)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setting the corresponding y - coordinates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 =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np.sin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(x)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plotting the points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plt.plot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(x, y)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# function to show the plot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plt.show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dirty="0"/>
          </a:p>
        </p:txBody>
      </p:sp>
      <p:sp>
        <p:nvSpPr>
          <p:cNvPr id="717" name="Google Shape;717;p57"/>
          <p:cNvSpPr txBox="1"/>
          <p:nvPr/>
        </p:nvSpPr>
        <p:spPr>
          <a:xfrm>
            <a:off x="0" y="2482297"/>
            <a:ext cx="3026979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sz="46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Example 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sz="46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Fourteen</a:t>
            </a:r>
            <a:endParaRPr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8"/>
          <p:cNvSpPr txBox="1"/>
          <p:nvPr/>
        </p:nvSpPr>
        <p:spPr>
          <a:xfrm>
            <a:off x="4698443" y="1874728"/>
            <a:ext cx="7364926" cy="310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matplotlib.pyplot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as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numpy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as np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ypoints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np.array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([3, 8, 1, 10, 5, 7])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plt.plot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ypoints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plt.show</a:t>
            </a: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dirty="0"/>
          </a:p>
        </p:txBody>
      </p:sp>
      <p:sp>
        <p:nvSpPr>
          <p:cNvPr id="723" name="Google Shape;723;p58"/>
          <p:cNvSpPr txBox="1"/>
          <p:nvPr/>
        </p:nvSpPr>
        <p:spPr>
          <a:xfrm>
            <a:off x="0" y="2482297"/>
            <a:ext cx="2869324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sz="46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Example 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sz="46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Fifteen</a:t>
            </a:r>
            <a:endParaRPr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"/>
          <p:cNvSpPr txBox="1">
            <a:spLocks noGrp="1"/>
          </p:cNvSpPr>
          <p:nvPr>
            <p:ph type="title"/>
          </p:nvPr>
        </p:nvSpPr>
        <p:spPr>
          <a:xfrm>
            <a:off x="919119" y="1744910"/>
            <a:ext cx="10353762" cy="231274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/>
              <a:t>Biggest difference between Python lists and NumPy arrays:</a:t>
            </a:r>
            <a:br>
              <a:rPr lang="en-US"/>
            </a:br>
            <a:r>
              <a:rPr lang="en-US"/>
              <a:t>NumPy arrays are homogeneous</a:t>
            </a:r>
            <a:endParaRPr/>
          </a:p>
        </p:txBody>
      </p:sp>
      <p:sp>
        <p:nvSpPr>
          <p:cNvPr id="390" name="Google Shape;390;p6"/>
          <p:cNvSpPr/>
          <p:nvPr/>
        </p:nvSpPr>
        <p:spPr>
          <a:xfrm>
            <a:off x="7675927" y="3884102"/>
            <a:ext cx="1233182" cy="143451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5875" cap="rnd" cmpd="sng">
            <a:solidFill>
              <a:srgbClr val="256C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6"/>
          <p:cNvSpPr txBox="1"/>
          <p:nvPr/>
        </p:nvSpPr>
        <p:spPr>
          <a:xfrm>
            <a:off x="6354661" y="5343786"/>
            <a:ext cx="38757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 the same or a similar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kind or nature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9"/>
          <p:cNvSpPr txBox="1">
            <a:spLocks noGrp="1"/>
          </p:cNvSpPr>
          <p:nvPr>
            <p:ph type="title"/>
          </p:nvPr>
        </p:nvSpPr>
        <p:spPr>
          <a:xfrm>
            <a:off x="913795" y="156594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n-US" dirty="0"/>
              <a:t>Draw a line in a diagram from position (1, 3) to position (8,10)</a:t>
            </a:r>
            <a:endParaRPr dirty="0"/>
          </a:p>
        </p:txBody>
      </p:sp>
      <p:sp>
        <p:nvSpPr>
          <p:cNvPr id="729" name="Google Shape;729;p59"/>
          <p:cNvSpPr txBox="1">
            <a:spLocks noGrp="1"/>
          </p:cNvSpPr>
          <p:nvPr>
            <p:ph type="body" idx="1"/>
          </p:nvPr>
        </p:nvSpPr>
        <p:spPr>
          <a:xfrm>
            <a:off x="3431063" y="1600899"/>
            <a:ext cx="5319226" cy="510050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9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matplotlib.pyplot</a:t>
            </a:r>
            <a:r>
              <a:rPr lang="en-US" sz="2800" dirty="0">
                <a:solidFill>
                  <a:srgbClr val="FFFF00"/>
                </a:solidFill>
              </a:rPr>
              <a:t> as </a:t>
            </a:r>
            <a:r>
              <a:rPr lang="en-US" sz="2800" dirty="0" err="1">
                <a:solidFill>
                  <a:srgbClr val="FFFF00"/>
                </a:solidFill>
              </a:rPr>
              <a:t>plt</a:t>
            </a:r>
            <a:endParaRPr sz="2800" dirty="0">
              <a:solidFill>
                <a:srgbClr val="FFFF00"/>
              </a:solidFill>
            </a:endParaRPr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  <a:endParaRPr dirty="0"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 dirty="0">
              <a:solidFill>
                <a:srgbClr val="FFFF00"/>
              </a:solidFill>
            </a:endParaRPr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([1, 8])</a:t>
            </a:r>
            <a:endParaRPr dirty="0"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([3,10]) </a:t>
            </a:r>
            <a:endParaRPr dirty="0"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 dirty="0">
              <a:solidFill>
                <a:srgbClr val="FFFF00"/>
              </a:solidFill>
            </a:endParaRPr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plt.plot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  <a:endParaRPr dirty="0"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plt.show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  <a:endParaRPr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0"/>
          <p:cNvSpPr txBox="1">
            <a:spLocks noGrp="1"/>
          </p:cNvSpPr>
          <p:nvPr>
            <p:ph type="title"/>
          </p:nvPr>
        </p:nvSpPr>
        <p:spPr>
          <a:xfrm>
            <a:off x="913795" y="156594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n-US" dirty="0"/>
              <a:t>Draw 2 points in a diagram from position     (1, 3) to position (8,10)</a:t>
            </a:r>
            <a:endParaRPr dirty="0"/>
          </a:p>
        </p:txBody>
      </p:sp>
      <p:sp>
        <p:nvSpPr>
          <p:cNvPr id="735" name="Google Shape;735;p60"/>
          <p:cNvSpPr txBox="1">
            <a:spLocks noGrp="1"/>
          </p:cNvSpPr>
          <p:nvPr>
            <p:ph type="body" idx="1"/>
          </p:nvPr>
        </p:nvSpPr>
        <p:spPr>
          <a:xfrm>
            <a:off x="3431063" y="1600899"/>
            <a:ext cx="5319226" cy="510050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9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matplotlib.pyplot</a:t>
            </a:r>
            <a:r>
              <a:rPr lang="en-US" sz="2800" dirty="0">
                <a:solidFill>
                  <a:srgbClr val="FFFF00"/>
                </a:solidFill>
              </a:rPr>
              <a:t> as </a:t>
            </a:r>
            <a:r>
              <a:rPr lang="en-US" sz="2800" dirty="0" err="1">
                <a:solidFill>
                  <a:srgbClr val="FFFF00"/>
                </a:solidFill>
              </a:rPr>
              <a:t>plt</a:t>
            </a:r>
            <a:endParaRPr sz="2800" dirty="0">
              <a:solidFill>
                <a:srgbClr val="FFFF00"/>
              </a:solidFill>
            </a:endParaRPr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  <a:endParaRPr dirty="0"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 dirty="0">
              <a:solidFill>
                <a:srgbClr val="FFFF00"/>
              </a:solidFill>
            </a:endParaRPr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([1, 8])</a:t>
            </a:r>
            <a:endParaRPr dirty="0"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([3,10]) </a:t>
            </a:r>
            <a:endParaRPr dirty="0"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 dirty="0">
              <a:solidFill>
                <a:srgbClr val="FFFF00"/>
              </a:solidFill>
            </a:endParaRPr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plt.plot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, ‘o’)</a:t>
            </a:r>
            <a:endParaRPr dirty="0"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plt.show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  <a:endParaRPr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1"/>
          <p:cNvSpPr txBox="1">
            <a:spLocks noGrp="1"/>
          </p:cNvSpPr>
          <p:nvPr>
            <p:ph type="title"/>
          </p:nvPr>
        </p:nvSpPr>
        <p:spPr>
          <a:xfrm>
            <a:off x="913795" y="299207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n-US" dirty="0"/>
              <a:t>Draw a line in a diagram from </a:t>
            </a:r>
            <a:br>
              <a:rPr lang="en-US" dirty="0"/>
            </a:br>
            <a:r>
              <a:rPr lang="en-US" dirty="0"/>
              <a:t>position (1, 3) to (2, 8) then to (6, 1) and </a:t>
            </a:r>
            <a:br>
              <a:rPr lang="en-US" dirty="0"/>
            </a:br>
            <a:r>
              <a:rPr lang="en-US" dirty="0"/>
              <a:t>finally to position (8,10)</a:t>
            </a:r>
            <a:endParaRPr dirty="0"/>
          </a:p>
        </p:txBody>
      </p:sp>
      <p:sp>
        <p:nvSpPr>
          <p:cNvPr id="741" name="Google Shape;741;p61"/>
          <p:cNvSpPr txBox="1">
            <a:spLocks noGrp="1"/>
          </p:cNvSpPr>
          <p:nvPr>
            <p:ph type="body" idx="1"/>
          </p:nvPr>
        </p:nvSpPr>
        <p:spPr>
          <a:xfrm>
            <a:off x="3431063" y="1860958"/>
            <a:ext cx="5319226" cy="510050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9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matplotlib.pyplot</a:t>
            </a:r>
            <a:r>
              <a:rPr lang="en-US" sz="2800" dirty="0">
                <a:solidFill>
                  <a:srgbClr val="FFFF00"/>
                </a:solidFill>
              </a:rPr>
              <a:t> as </a:t>
            </a:r>
            <a:r>
              <a:rPr lang="en-US" sz="2800" dirty="0" err="1">
                <a:solidFill>
                  <a:srgbClr val="FFFF00"/>
                </a:solidFill>
              </a:rPr>
              <a:t>plt</a:t>
            </a:r>
            <a:endParaRPr sz="2800" dirty="0">
              <a:solidFill>
                <a:srgbClr val="FFFF00"/>
              </a:solidFill>
            </a:endParaRPr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  <a:endParaRPr dirty="0"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 dirty="0">
              <a:solidFill>
                <a:srgbClr val="FFFF00"/>
              </a:solidFill>
            </a:endParaRPr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([1, 8])</a:t>
            </a:r>
            <a:endParaRPr dirty="0"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([3,10]) </a:t>
            </a:r>
            <a:endParaRPr dirty="0"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 dirty="0">
              <a:solidFill>
                <a:srgbClr val="FFFF00"/>
              </a:solidFill>
            </a:endParaRPr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plt.plot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, ‘o’)</a:t>
            </a:r>
            <a:endParaRPr dirty="0"/>
          </a:p>
          <a:p>
            <a:pPr marL="3690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plt.show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  <a:endParaRPr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2"/>
          <p:cNvSpPr txBox="1"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/>
              <a:t>Plotting &amp; Practice with Pandas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3"/>
          <p:cNvSpPr txBox="1">
            <a:spLocks noGrp="1"/>
          </p:cNvSpPr>
          <p:nvPr>
            <p:ph type="title"/>
          </p:nvPr>
        </p:nvSpPr>
        <p:spPr>
          <a:xfrm>
            <a:off x="565150" y="770890"/>
            <a:ext cx="8433076" cy="126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dirty="0"/>
              <a:t>Plotting directly from a .csv</a:t>
            </a:r>
            <a:endParaRPr dirty="0"/>
          </a:p>
        </p:txBody>
      </p:sp>
      <p:sp>
        <p:nvSpPr>
          <p:cNvPr id="752" name="Google Shape;752;p63"/>
          <p:cNvSpPr txBox="1"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import pandas as pd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-US" dirty="0" err="1">
                <a:latin typeface="Consolas"/>
                <a:ea typeface="Consolas"/>
                <a:cs typeface="Consolas"/>
                <a:sym typeface="Consolas"/>
              </a:rPr>
              <a:t>matplotlib.pyplot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as </a:t>
            </a:r>
            <a:r>
              <a:rPr lang="en-US" dirty="0" err="1">
                <a:latin typeface="Consolas"/>
                <a:ea typeface="Consolas"/>
                <a:cs typeface="Consolas"/>
                <a:sym typeface="Consolas"/>
              </a:rPr>
              <a:t>plt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err="1">
                <a:latin typeface="Consolas"/>
                <a:ea typeface="Consolas"/>
                <a:cs typeface="Consolas"/>
                <a:sym typeface="Consolas"/>
              </a:rPr>
              <a:t>df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dirty="0" err="1">
                <a:latin typeface="Consolas"/>
                <a:ea typeface="Consolas"/>
                <a:cs typeface="Consolas"/>
                <a:sym typeface="Consolas"/>
              </a:rPr>
              <a:t>pd.read_csv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(“data.csv”)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err="1">
                <a:latin typeface="Consolas"/>
                <a:ea typeface="Consolas"/>
                <a:cs typeface="Consolas"/>
                <a:sym typeface="Consolas"/>
              </a:rPr>
              <a:t>df.plot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err="1">
                <a:latin typeface="Consolas"/>
                <a:ea typeface="Consolas"/>
                <a:cs typeface="Consolas"/>
                <a:sym typeface="Consolas"/>
              </a:rPr>
              <a:t>plt.show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4"/>
          <p:cNvSpPr txBox="1">
            <a:spLocks noGrp="1"/>
          </p:cNvSpPr>
          <p:nvPr>
            <p:ph type="title"/>
          </p:nvPr>
        </p:nvSpPr>
        <p:spPr>
          <a:xfrm>
            <a:off x="565150" y="770890"/>
            <a:ext cx="8433076" cy="126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dirty="0"/>
              <a:t>Creating a scatter plot</a:t>
            </a:r>
            <a:endParaRPr dirty="0"/>
          </a:p>
        </p:txBody>
      </p:sp>
      <p:sp>
        <p:nvSpPr>
          <p:cNvPr id="758" name="Google Shape;758;p64"/>
          <p:cNvSpPr txBox="1">
            <a:spLocks noGrp="1"/>
          </p:cNvSpPr>
          <p:nvPr>
            <p:ph type="body" idx="1"/>
          </p:nvPr>
        </p:nvSpPr>
        <p:spPr>
          <a:xfrm>
            <a:off x="872358" y="2160016"/>
            <a:ext cx="9781659" cy="360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import pandas as pd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-US" dirty="0" err="1">
                <a:latin typeface="Consolas"/>
                <a:ea typeface="Consolas"/>
                <a:cs typeface="Consolas"/>
                <a:sym typeface="Consolas"/>
              </a:rPr>
              <a:t>matplotlib.pyplot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as </a:t>
            </a:r>
            <a:r>
              <a:rPr lang="en-US" dirty="0" err="1">
                <a:latin typeface="Consolas"/>
                <a:ea typeface="Consolas"/>
                <a:cs typeface="Consolas"/>
                <a:sym typeface="Consolas"/>
              </a:rPr>
              <a:t>plt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err="1">
                <a:latin typeface="Consolas"/>
                <a:ea typeface="Consolas"/>
                <a:cs typeface="Consolas"/>
                <a:sym typeface="Consolas"/>
              </a:rPr>
              <a:t>df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dirty="0" err="1">
                <a:latin typeface="Consolas"/>
                <a:ea typeface="Consolas"/>
                <a:cs typeface="Consolas"/>
                <a:sym typeface="Consolas"/>
              </a:rPr>
              <a:t>pd.read_csv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(‘data.csv’)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err="1">
                <a:latin typeface="Consolas"/>
                <a:ea typeface="Consolas"/>
                <a:cs typeface="Consolas"/>
                <a:sym typeface="Consolas"/>
              </a:rPr>
              <a:t>df.plot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(kind = “scatter”, x = “Duration”, y = “Calories”)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err="1">
                <a:latin typeface="Consolas"/>
                <a:ea typeface="Consolas"/>
                <a:cs typeface="Consolas"/>
                <a:sym typeface="Consolas"/>
              </a:rPr>
              <a:t>plt.show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5"/>
          <p:cNvSpPr txBox="1">
            <a:spLocks noGrp="1"/>
          </p:cNvSpPr>
          <p:nvPr>
            <p:ph type="title"/>
          </p:nvPr>
        </p:nvSpPr>
        <p:spPr>
          <a:xfrm>
            <a:off x="565150" y="770890"/>
            <a:ext cx="8433076" cy="126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dirty="0"/>
              <a:t>Creating a Histogram plot</a:t>
            </a:r>
            <a:endParaRPr dirty="0"/>
          </a:p>
        </p:txBody>
      </p:sp>
      <p:sp>
        <p:nvSpPr>
          <p:cNvPr id="764" name="Google Shape;764;p65"/>
          <p:cNvSpPr txBox="1">
            <a:spLocks noGrp="1"/>
          </p:cNvSpPr>
          <p:nvPr>
            <p:ph type="body" idx="1"/>
          </p:nvPr>
        </p:nvSpPr>
        <p:spPr>
          <a:xfrm>
            <a:off x="1135117" y="2160016"/>
            <a:ext cx="8786650" cy="360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import pandas as pd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import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matplotlib.pyplot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as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plt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df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pd.read_csv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("data.csv")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df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["Duration"].plot(kind ='hist')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plt.show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()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"/>
          <p:cNvSpPr txBox="1">
            <a:spLocks noGrp="1"/>
          </p:cNvSpPr>
          <p:nvPr>
            <p:ph type="title"/>
          </p:nvPr>
        </p:nvSpPr>
        <p:spPr>
          <a:xfrm>
            <a:off x="477078" y="19514"/>
            <a:ext cx="11396870" cy="203457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</a:pPr>
            <a:r>
              <a:rPr lang="en-US" sz="6000" b="1"/>
              <a:t>One way to initialize NumPy arrays</a:t>
            </a:r>
            <a:endParaRPr/>
          </a:p>
        </p:txBody>
      </p:sp>
      <p:sp>
        <p:nvSpPr>
          <p:cNvPr id="397" name="Google Shape;397;p7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448374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90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/>
              <a:t>a = np.array([1, 2, 3, 4, 5, 6])</a:t>
            </a:r>
            <a:endParaRPr/>
          </a:p>
          <a:p>
            <a:pPr marL="36900" lvl="0" indent="0" algn="ctr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lang="en-US"/>
              <a:t>Or</a:t>
            </a:r>
            <a:endParaRPr/>
          </a:p>
          <a:p>
            <a:pPr marL="36900" lvl="0" indent="0" algn="ctr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lang="en-US"/>
              <a:t>a = np.array([[1,2,3,4], [5,6,7,8],[9,10,11,12]])</a:t>
            </a:r>
            <a:endParaRPr/>
          </a:p>
          <a:p>
            <a:pPr marL="36900" lvl="0" indent="0" algn="ctr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endParaRPr/>
          </a:p>
          <a:p>
            <a:pPr marL="36900" lvl="0" indent="0" algn="ctr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lang="en-US"/>
              <a:t>Access elements by starting with element “0”</a:t>
            </a:r>
            <a:endParaRPr/>
          </a:p>
          <a:p>
            <a:pPr marL="36900" lvl="0" indent="0" algn="ctr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endParaRPr/>
          </a:p>
          <a:p>
            <a:pPr marL="36900" lvl="0" indent="0" algn="ctr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lang="en-US"/>
              <a:t>print(a[0])</a:t>
            </a:r>
            <a:endParaRPr/>
          </a:p>
          <a:p>
            <a:pPr marL="36900" lvl="0" indent="0" algn="ctr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None/>
            </a:pPr>
            <a:r>
              <a:rPr lang="en-US"/>
              <a:t>[1 2 3 4]</a:t>
            </a:r>
            <a:endParaRPr/>
          </a:p>
        </p:txBody>
      </p:sp>
    </p:spTree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8"/>
          <p:cNvSpPr txBox="1">
            <a:spLocks noGrp="1"/>
          </p:cNvSpPr>
          <p:nvPr>
            <p:ph type="title"/>
          </p:nvPr>
        </p:nvSpPr>
        <p:spPr>
          <a:xfrm>
            <a:off x="913795" y="299207"/>
            <a:ext cx="9628081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</a:pPr>
            <a:r>
              <a:rPr lang="en-US" sz="5400" b="1" u="sng" dirty="0"/>
              <a:t>Useful keywords</a:t>
            </a:r>
            <a:endParaRPr dirty="0"/>
          </a:p>
        </p:txBody>
      </p:sp>
      <p:sp>
        <p:nvSpPr>
          <p:cNvPr id="403" name="Google Shape;403;p8"/>
          <p:cNvSpPr txBox="1">
            <a:spLocks noGrp="1"/>
          </p:cNvSpPr>
          <p:nvPr>
            <p:ph type="body" idx="1"/>
          </p:nvPr>
        </p:nvSpPr>
        <p:spPr>
          <a:xfrm>
            <a:off x="913795" y="1650124"/>
            <a:ext cx="4856841" cy="492684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 dirty="0" err="1"/>
              <a:t>Ndarray</a:t>
            </a:r>
            <a:r>
              <a:rPr lang="en-US" dirty="0"/>
              <a:t> = N-dimensional array</a:t>
            </a:r>
            <a:endParaRPr dirty="0"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 dirty="0"/>
              <a:t>1-D = one dimensional array</a:t>
            </a:r>
            <a:endParaRPr dirty="0"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 dirty="0"/>
              <a:t>2-D = two-dimensional array</a:t>
            </a:r>
            <a:endParaRPr dirty="0"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 dirty="0"/>
              <a:t>Vector = an array with a single dimension</a:t>
            </a:r>
            <a:endParaRPr dirty="0"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 dirty="0"/>
              <a:t>Matrix = an array with two dimensions</a:t>
            </a:r>
            <a:endParaRPr dirty="0"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 dirty="0"/>
              <a:t>Tensor = an array with 3+ dimensions</a:t>
            </a:r>
            <a:endParaRPr dirty="0"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 dirty="0"/>
              <a:t>Dimensions = axes</a:t>
            </a:r>
            <a:endParaRPr dirty="0"/>
          </a:p>
        </p:txBody>
      </p:sp>
      <p:sp>
        <p:nvSpPr>
          <p:cNvPr id="404" name="Google Shape;404;p8"/>
          <p:cNvSpPr txBox="1">
            <a:spLocks noGrp="1"/>
          </p:cNvSpPr>
          <p:nvPr>
            <p:ph type="body" idx="2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90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/>
              <a:t>[[0., 0., 0.], [1., 1., 1.]]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2-D array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2 axes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First axis: length of 2</a:t>
            </a:r>
            <a:endParaRPr/>
          </a:p>
          <a:p>
            <a:pPr marL="342900" lvl="0" indent="-306000" algn="l" rtl="0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lang="en-US"/>
              <a:t>Second axis: length of 3</a:t>
            </a:r>
            <a:endParaRPr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9"/>
          <p:cNvSpPr txBox="1">
            <a:spLocks noGrp="1"/>
          </p:cNvSpPr>
          <p:nvPr>
            <p:ph type="body" idx="1"/>
          </p:nvPr>
        </p:nvSpPr>
        <p:spPr>
          <a:xfrm>
            <a:off x="1064071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en-US" sz="3600" b="1" u="sng"/>
              <a:t>You need to install it</a:t>
            </a:r>
            <a:endParaRPr/>
          </a:p>
        </p:txBody>
      </p:sp>
      <p:sp>
        <p:nvSpPr>
          <p:cNvPr id="410" name="Google Shape;410;p9"/>
          <p:cNvSpPr txBox="1">
            <a:spLocks noGrp="1"/>
          </p:cNvSpPr>
          <p:nvPr>
            <p:ph type="body" idx="2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90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In your terminal, type</a:t>
            </a:r>
            <a:endParaRPr/>
          </a:p>
          <a:p>
            <a:pPr marL="36900" lvl="0" indent="0" algn="ctr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/>
          </a:p>
          <a:p>
            <a:pPr marL="36900" lvl="0" indent="0" algn="ctr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pip install numpy</a:t>
            </a:r>
            <a:endParaRPr sz="2800"/>
          </a:p>
        </p:txBody>
      </p:sp>
      <p:sp>
        <p:nvSpPr>
          <p:cNvPr id="411" name="Google Shape;411;p9"/>
          <p:cNvSpPr txBox="1">
            <a:spLocks noGrp="1"/>
          </p:cNvSpPr>
          <p:nvPr>
            <p:ph type="body" idx="3"/>
          </p:nvPr>
        </p:nvSpPr>
        <p:spPr>
          <a:xfrm>
            <a:off x="6363165" y="1779651"/>
            <a:ext cx="5179477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en-US" sz="3600" b="1" u="sng"/>
              <a:t>You can import 2 ways</a:t>
            </a:r>
            <a:endParaRPr/>
          </a:p>
        </p:txBody>
      </p:sp>
      <p:sp>
        <p:nvSpPr>
          <p:cNvPr id="412" name="Google Shape;412;p9"/>
          <p:cNvSpPr txBox="1">
            <a:spLocks noGrp="1"/>
          </p:cNvSpPr>
          <p:nvPr>
            <p:ph type="body" idx="4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90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import numpy</a:t>
            </a:r>
            <a:endParaRPr sz="2800"/>
          </a:p>
          <a:p>
            <a:pPr marL="36900" lvl="0" indent="0" algn="ctr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/>
          </a:p>
          <a:p>
            <a:pPr marL="36900" lvl="0" indent="0" algn="ctr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import numpy as np</a:t>
            </a:r>
            <a:endParaRPr/>
          </a:p>
        </p:txBody>
      </p:sp>
      <p:sp>
        <p:nvSpPr>
          <p:cNvPr id="413" name="Google Shape;413;p9"/>
          <p:cNvSpPr txBox="1">
            <a:spLocks noGrp="1"/>
          </p:cNvSpPr>
          <p:nvPr>
            <p:ph type="title"/>
          </p:nvPr>
        </p:nvSpPr>
        <p:spPr>
          <a:xfrm>
            <a:off x="919119" y="5802861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Arial"/>
              <a:buNone/>
            </a:pPr>
            <a:r>
              <a:rPr lang="en-US" b="1"/>
              <a:t>Create a file in vscode &amp; name it: week5</a:t>
            </a:r>
            <a:endParaRPr/>
          </a:p>
        </p:txBody>
      </p:sp>
      <p:sp>
        <p:nvSpPr>
          <p:cNvPr id="414" name="Google Shape;414;p9"/>
          <p:cNvSpPr txBox="1"/>
          <p:nvPr/>
        </p:nvSpPr>
        <p:spPr>
          <a:xfrm>
            <a:off x="9953213" y="5127917"/>
            <a:ext cx="197141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Depends on what you need to do.</a:t>
            </a:r>
            <a:endParaRPr/>
          </a:p>
        </p:txBody>
      </p:sp>
      <p:sp>
        <p:nvSpPr>
          <p:cNvPr id="415" name="Google Shape;415;p9"/>
          <p:cNvSpPr/>
          <p:nvPr/>
        </p:nvSpPr>
        <p:spPr>
          <a:xfrm rot="-1330944">
            <a:off x="10069507" y="4541429"/>
            <a:ext cx="494950" cy="71306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5875" cap="rnd" cmpd="sng">
            <a:solidFill>
              <a:srgbClr val="256C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ateVTI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unchcardVTI">
  <a:themeElements>
    <a:clrScheme name="AnalogousFromLightSeedLeftStep">
      <a:dk1>
        <a:srgbClr val="000000"/>
      </a:dk1>
      <a:lt1>
        <a:srgbClr val="FFFFFF"/>
      </a:lt1>
      <a:dk2>
        <a:srgbClr val="242641"/>
      </a:dk2>
      <a:lt2>
        <a:srgbClr val="E2E2E8"/>
      </a:lt2>
      <a:accent1>
        <a:srgbClr val="A4A37C"/>
      </a:accent1>
      <a:accent2>
        <a:srgbClr val="B89D7C"/>
      </a:accent2>
      <a:accent3>
        <a:srgbClr val="C2948E"/>
      </a:accent3>
      <a:accent4>
        <a:srgbClr val="BA7F90"/>
      </a:accent4>
      <a:accent5>
        <a:srgbClr val="C390B4"/>
      </a:accent5>
      <a:accent6>
        <a:srgbClr val="B27FBA"/>
      </a:accent6>
      <a:hlink>
        <a:srgbClr val="696CAE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3741</Words>
  <Application>Microsoft Office PowerPoint</Application>
  <PresentationFormat>Widescreen</PresentationFormat>
  <Paragraphs>588</Paragraphs>
  <Slides>66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Lato</vt:lpstr>
      <vt:lpstr>Consolas</vt:lpstr>
      <vt:lpstr>Arial</vt:lpstr>
      <vt:lpstr>Noto Sans Symbols</vt:lpstr>
      <vt:lpstr>SlateVTI</vt:lpstr>
      <vt:lpstr>PunchcardVTI</vt:lpstr>
      <vt:lpstr>NumPy, Broadcasting and Matplotlib</vt:lpstr>
      <vt:lpstr>Capstone check-in</vt:lpstr>
      <vt:lpstr>What is NumPy?</vt:lpstr>
      <vt:lpstr>What it does</vt:lpstr>
      <vt:lpstr>All about Arrays</vt:lpstr>
      <vt:lpstr>Biggest difference between Python lists and NumPy arrays: NumPy arrays are homogeneous</vt:lpstr>
      <vt:lpstr>One way to initialize NumPy arrays</vt:lpstr>
      <vt:lpstr>Useful keywords</vt:lpstr>
      <vt:lpstr>Create a file in vscode &amp; name it: week5</vt:lpstr>
      <vt:lpstr>Creating arrays</vt:lpstr>
      <vt:lpstr>PowerPoint Presentation</vt:lpstr>
      <vt:lpstr>PowerPoint Presentation</vt:lpstr>
      <vt:lpstr>PowerPoint Presentation</vt:lpstr>
      <vt:lpstr>Concatenation</vt:lpstr>
      <vt:lpstr>Knowing shape and size</vt:lpstr>
      <vt:lpstr>PowerPoint Presentation</vt:lpstr>
      <vt:lpstr>Reshaping</vt:lpstr>
      <vt:lpstr>Indexing and Slicing</vt:lpstr>
      <vt:lpstr>Other functions </vt:lpstr>
      <vt:lpstr>Broadcasting</vt:lpstr>
      <vt:lpstr>PowerPoint Presentation</vt:lpstr>
      <vt:lpstr>Matplotlib</vt:lpstr>
      <vt:lpstr>PowerPoint Presentation</vt:lpstr>
      <vt:lpstr>Types of Visuals</vt:lpstr>
      <vt:lpstr>PowerPoint Presentation</vt:lpstr>
      <vt:lpstr>Customize – Customize - Customize</vt:lpstr>
      <vt:lpstr>PowerPoint Presentation</vt:lpstr>
      <vt:lpstr>PowerPoint Presentation</vt:lpstr>
      <vt:lpstr>PowerPoint Presentation</vt:lpstr>
      <vt:lpstr>ALSO – pip install jupyter notebook</vt:lpstr>
      <vt:lpstr>What is Jupyter Notebook?</vt:lpstr>
      <vt:lpstr>How to start the Jupyter Notebook Server</vt:lpstr>
      <vt:lpstr>PowerPoint Presentation</vt:lpstr>
      <vt:lpstr>Example One  your first graph</vt:lpstr>
      <vt:lpstr>Example Two</vt:lpstr>
      <vt:lpstr>Open VSCode make sure you are in the right directory initialize jupyter notebook</vt:lpstr>
      <vt:lpstr>Example  Three</vt:lpstr>
      <vt:lpstr>Example Three (Text)</vt:lpstr>
      <vt:lpstr>Example  Four</vt:lpstr>
      <vt:lpstr>Example  Five</vt:lpstr>
      <vt:lpstr>Example  Six</vt:lpstr>
      <vt:lpstr>Example  Seven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Draw a line in a diagram from position (1, 3) to position (8,10)</vt:lpstr>
      <vt:lpstr>Draw 2 points in a diagram from position     (1, 3) to position (8,10)</vt:lpstr>
      <vt:lpstr>Draw a line in a diagram from  position (1, 3) to (2, 8) then to (6, 1) and  finally to position (8,10)</vt:lpstr>
      <vt:lpstr>Plotting &amp; Practice with Pandas</vt:lpstr>
      <vt:lpstr>Plotting directly from a .csv</vt:lpstr>
      <vt:lpstr>Creating a scatter plot</vt:lpstr>
      <vt:lpstr>Creating a Histogram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NumPy, Broadcasting and Matplotlib</dc:title>
  <dc:creator>Ashley Hunter</dc:creator>
  <cp:lastModifiedBy>Johan Bester</cp:lastModifiedBy>
  <cp:revision>5</cp:revision>
  <dcterms:created xsi:type="dcterms:W3CDTF">2022-02-06T00:47:21Z</dcterms:created>
  <dcterms:modified xsi:type="dcterms:W3CDTF">2022-09-25T04:06:13Z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